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50" r:id="rId1"/>
  </p:sldMasterIdLst>
  <p:notesMasterIdLst>
    <p:notesMasterId r:id="rId25"/>
  </p:notesMasterIdLst>
  <p:sldIdLst>
    <p:sldId id="256" r:id="rId2"/>
    <p:sldId id="621" r:id="rId3"/>
    <p:sldId id="630" r:id="rId4"/>
    <p:sldId id="770" r:id="rId5"/>
    <p:sldId id="771" r:id="rId6"/>
    <p:sldId id="772" r:id="rId7"/>
    <p:sldId id="773" r:id="rId8"/>
    <p:sldId id="739" r:id="rId9"/>
    <p:sldId id="774" r:id="rId10"/>
    <p:sldId id="717" r:id="rId11"/>
    <p:sldId id="775" r:id="rId12"/>
    <p:sldId id="776" r:id="rId13"/>
    <p:sldId id="777" r:id="rId14"/>
    <p:sldId id="778" r:id="rId15"/>
    <p:sldId id="779" r:id="rId16"/>
    <p:sldId id="780" r:id="rId17"/>
    <p:sldId id="781" r:id="rId18"/>
    <p:sldId id="782" r:id="rId19"/>
    <p:sldId id="783" r:id="rId20"/>
    <p:sldId id="785" r:id="rId21"/>
    <p:sldId id="786" r:id="rId22"/>
    <p:sldId id="787" r:id="rId23"/>
    <p:sldId id="768" r:id="rId24"/>
  </p:sldIdLst>
  <p:sldSz cx="9144000" cy="6858000" type="screen4x3"/>
  <p:notesSz cx="6858000" cy="9144000"/>
  <p:defaultTextStyle>
    <a:defPPr>
      <a:defRPr lang="en-GB"/>
    </a:defPPr>
    <a:lvl1pPr algn="l" defTabSz="449263" rtl="0" fontAlgn="base">
      <a:spcBef>
        <a:spcPct val="0"/>
      </a:spcBef>
      <a:spcAft>
        <a:spcPct val="0"/>
      </a:spcAft>
      <a:buClr>
        <a:srgbClr val="000000"/>
      </a:buClr>
      <a:buSzPct val="100000"/>
      <a:buFont typeface="Times New Roman" pitchFamily="18" charset="0"/>
      <a:defRPr kern="1200">
        <a:solidFill>
          <a:schemeClr val="bg1"/>
        </a:solidFill>
        <a:latin typeface="Calibri" pitchFamily="34" charset="0"/>
        <a:ea typeface="MS PGothic" pitchFamily="34" charset="-128"/>
        <a:cs typeface="+mn-cs"/>
      </a:defRPr>
    </a:lvl1pPr>
    <a:lvl2pPr marL="742950" indent="-285750" algn="l" defTabSz="449263" rtl="0" fontAlgn="base">
      <a:spcBef>
        <a:spcPct val="0"/>
      </a:spcBef>
      <a:spcAft>
        <a:spcPct val="0"/>
      </a:spcAft>
      <a:buClr>
        <a:srgbClr val="000000"/>
      </a:buClr>
      <a:buSzPct val="100000"/>
      <a:buFont typeface="Times New Roman" pitchFamily="18" charset="0"/>
      <a:defRPr kern="1200">
        <a:solidFill>
          <a:schemeClr val="bg1"/>
        </a:solidFill>
        <a:latin typeface="Calibri" pitchFamily="34" charset="0"/>
        <a:ea typeface="MS PGothic" pitchFamily="34" charset="-128"/>
        <a:cs typeface="+mn-cs"/>
      </a:defRPr>
    </a:lvl2pPr>
    <a:lvl3pPr marL="1143000" indent="-228600" algn="l" defTabSz="449263" rtl="0" fontAlgn="base">
      <a:spcBef>
        <a:spcPct val="0"/>
      </a:spcBef>
      <a:spcAft>
        <a:spcPct val="0"/>
      </a:spcAft>
      <a:buClr>
        <a:srgbClr val="000000"/>
      </a:buClr>
      <a:buSzPct val="100000"/>
      <a:buFont typeface="Times New Roman" pitchFamily="18" charset="0"/>
      <a:defRPr kern="1200">
        <a:solidFill>
          <a:schemeClr val="bg1"/>
        </a:solidFill>
        <a:latin typeface="Calibri" pitchFamily="34" charset="0"/>
        <a:ea typeface="MS PGothic" pitchFamily="34" charset="-128"/>
        <a:cs typeface="+mn-cs"/>
      </a:defRPr>
    </a:lvl3pPr>
    <a:lvl4pPr marL="1600200" indent="-228600" algn="l" defTabSz="449263" rtl="0" fontAlgn="base">
      <a:spcBef>
        <a:spcPct val="0"/>
      </a:spcBef>
      <a:spcAft>
        <a:spcPct val="0"/>
      </a:spcAft>
      <a:buClr>
        <a:srgbClr val="000000"/>
      </a:buClr>
      <a:buSzPct val="100000"/>
      <a:buFont typeface="Times New Roman" pitchFamily="18" charset="0"/>
      <a:defRPr kern="1200">
        <a:solidFill>
          <a:schemeClr val="bg1"/>
        </a:solidFill>
        <a:latin typeface="Calibri" pitchFamily="34" charset="0"/>
        <a:ea typeface="MS PGothic" pitchFamily="34" charset="-128"/>
        <a:cs typeface="+mn-cs"/>
      </a:defRPr>
    </a:lvl4pPr>
    <a:lvl5pPr marL="2057400" indent="-228600" algn="l" defTabSz="449263" rtl="0" fontAlgn="base">
      <a:spcBef>
        <a:spcPct val="0"/>
      </a:spcBef>
      <a:spcAft>
        <a:spcPct val="0"/>
      </a:spcAft>
      <a:buClr>
        <a:srgbClr val="000000"/>
      </a:buClr>
      <a:buSzPct val="100000"/>
      <a:buFont typeface="Times New Roman" pitchFamily="18" charset="0"/>
      <a:defRPr kern="1200">
        <a:solidFill>
          <a:schemeClr val="bg1"/>
        </a:solidFill>
        <a:latin typeface="Calibri" pitchFamily="34" charset="0"/>
        <a:ea typeface="MS PGothic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bg1"/>
        </a:solidFill>
        <a:latin typeface="Calibri" pitchFamily="34" charset="0"/>
        <a:ea typeface="MS PGothic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bg1"/>
        </a:solidFill>
        <a:latin typeface="Calibri" pitchFamily="34" charset="0"/>
        <a:ea typeface="MS PGothic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bg1"/>
        </a:solidFill>
        <a:latin typeface="Calibri" pitchFamily="34" charset="0"/>
        <a:ea typeface="MS PGothic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bg1"/>
        </a:solidFill>
        <a:latin typeface="Calibri" pitchFamily="34" charset="0"/>
        <a:ea typeface="MS PGothic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Marcelo" initials="M" lastIdx="1" clrIdx="0"/>
  <p:cmAuthor id="1" name="Guilherme" initials="GCJ" lastIdx="7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7DBC00"/>
    <a:srgbClr val="E1E1C3"/>
    <a:srgbClr val="990000"/>
    <a:srgbClr val="FFFFFF"/>
    <a:srgbClr val="CCCC00"/>
    <a:srgbClr val="000000"/>
    <a:srgbClr val="00B050"/>
    <a:srgbClr val="CCFFCC"/>
    <a:srgbClr val="EA4316"/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Estilo Mé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Estilo Médio 2 - Ênfase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583"/>
    <p:restoredTop sz="85374" autoAdjust="0"/>
  </p:normalViewPr>
  <p:slideViewPr>
    <p:cSldViewPr>
      <p:cViewPr varScale="1">
        <p:scale>
          <a:sx n="78" d="100"/>
          <a:sy n="78" d="100"/>
        </p:scale>
        <p:origin x="2344" y="184"/>
      </p:cViewPr>
      <p:guideLst>
        <p:guide orient="horz" pos="2160"/>
        <p:guide pos="2880"/>
      </p:guideLst>
    </p:cSldViewPr>
  </p:slideViewPr>
  <p:outlineViewPr>
    <p:cViewPr varScale="1">
      <p:scale>
        <a:sx n="170" d="200"/>
        <a:sy n="170" d="200"/>
      </p:scale>
      <p:origin x="-780" y="-8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AutoShape 1"/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t-BR">
              <a:cs typeface="Arial" charset="0"/>
            </a:endParaRPr>
          </a:p>
        </p:txBody>
      </p:sp>
      <p:sp>
        <p:nvSpPr>
          <p:cNvPr id="44035" name="Text Box 2"/>
          <p:cNvSpPr txBox="1"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t-BR">
              <a:cs typeface="Arial" charset="0"/>
            </a:endParaRP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3884613" y="0"/>
            <a:ext cx="2970212" cy="45561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r"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  <a:ea typeface="+mn-ea"/>
                <a:cs typeface="Arial Unicode MS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44037" name="Rectangle 4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0413" cy="3427413"/>
          </a:xfrm>
          <a:prstGeom prst="rect">
            <a:avLst/>
          </a:prstGeom>
          <a:noFill/>
          <a:ln w="126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101" name="Rectangle 5"/>
          <p:cNvSpPr>
            <a:spLocks noGrp="1" noChangeArrowheads="1"/>
          </p:cNvSpPr>
          <p:nvPr>
            <p:ph type="body"/>
          </p:nvPr>
        </p:nvSpPr>
        <p:spPr bwMode="auto">
          <a:xfrm>
            <a:off x="685800" y="4343400"/>
            <a:ext cx="5484813" cy="411321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endParaRPr lang="pt-BR" noProof="0"/>
          </a:p>
        </p:txBody>
      </p:sp>
      <p:sp>
        <p:nvSpPr>
          <p:cNvPr id="44039" name="Text Box 6"/>
          <p:cNvSpPr txBox="1">
            <a:spLocks noChangeArrowheads="1"/>
          </p:cNvSpPr>
          <p:nvPr/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t-BR">
              <a:cs typeface="Arial" charset="0"/>
            </a:endParaRPr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/>
          </p:nvPr>
        </p:nvSpPr>
        <p:spPr bwMode="auto">
          <a:xfrm>
            <a:off x="3884613" y="8685213"/>
            <a:ext cx="2970212" cy="45561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 algn="r">
              <a:buSzPct val="45000"/>
              <a:buFont typeface="Wingdings" pitchFamily="2" charset="2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8" charset="0"/>
                <a:ea typeface="Microsoft YaHei" pitchFamily="34" charset="-122"/>
              </a:defRPr>
            </a:lvl1pPr>
          </a:lstStyle>
          <a:p>
            <a:pPr>
              <a:defRPr/>
            </a:pPr>
            <a:fld id="{3885258D-2AB8-4F6F-A6E5-A5F1B670297B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6198070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6" charset="0"/>
        <a:ea typeface="MS PGothic" pitchFamily="34" charset="-128"/>
        <a:cs typeface="ＭＳ Ｐゴシック" charset="0"/>
      </a:defRPr>
    </a:lvl1pPr>
    <a:lvl2pPr marL="742950" indent="-28575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6" charset="0"/>
        <a:ea typeface="MS PGothic" pitchFamily="34" charset="-128"/>
        <a:cs typeface="+mn-cs"/>
      </a:defRPr>
    </a:lvl2pPr>
    <a:lvl3pPr marL="11430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6" charset="0"/>
        <a:ea typeface="MS PGothic" pitchFamily="34" charset="-128"/>
        <a:cs typeface="+mn-cs"/>
      </a:defRPr>
    </a:lvl3pPr>
    <a:lvl4pPr marL="16002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6" charset="0"/>
        <a:ea typeface="MS PGothic" pitchFamily="34" charset="-128"/>
        <a:cs typeface="+mn-cs"/>
      </a:defRPr>
    </a:lvl4pPr>
    <a:lvl5pPr marL="20574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6" charset="0"/>
        <a:ea typeface="MS PGothic" pitchFamily="34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/>
            <a:fld id="{D40F340C-1BFC-4438-9830-930429D0FD38}" type="slidenum">
              <a:rPr lang="pt-BR" smtClean="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1</a:t>
            </a:fld>
            <a:endParaRPr lang="pt-BR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45059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</p:spPr>
      </p:sp>
      <p:sp>
        <p:nvSpPr>
          <p:cNvPr id="4506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t-BR" dirty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60926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/>
            <a:fld id="{D2C6D888-34F3-4320-A2CC-4B9AC3D9D092}" type="slidenum">
              <a:rPr lang="pt-BR" smtClean="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22</a:t>
            </a:fld>
            <a:endParaRPr lang="pt-BR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46083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</p:spPr>
      </p:sp>
      <p:sp>
        <p:nvSpPr>
          <p:cNvPr id="4608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sz="1200" dirty="0">
              <a:solidFill>
                <a:srgbClr val="40404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50081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37931725" indent="-37474525"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fld id="{C0164B3A-4B75-1543-802D-460E8F6483A8}" type="slidenum">
              <a:rPr lang="pt-BR" sz="12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eaLnBrk="1" hangingPunct="1"/>
              <a:t>23</a:t>
            </a:fld>
            <a:endParaRPr lang="pt-BR" sz="12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153603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</p:spPr>
      </p:sp>
      <p:sp>
        <p:nvSpPr>
          <p:cNvPr id="15360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pt-BR">
              <a:latin typeface="Times New Roman" charset="0"/>
              <a:ea typeface="MS PGothic" charset="0"/>
              <a:cs typeface="MS PGothic" charset="0"/>
            </a:endParaRPr>
          </a:p>
        </p:txBody>
      </p:sp>
      <p:sp>
        <p:nvSpPr>
          <p:cNvPr id="153605" name="Text Box 3"/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37931725" indent="-37474525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algn="r" eaLnBrk="1" hangingPunct="1">
              <a:buClrTx/>
              <a:buFontTx/>
              <a:buNone/>
            </a:pPr>
            <a:fld id="{02154ACD-C349-AF42-9787-411F5E2E6CFF}" type="slidenum">
              <a:rPr lang="pt-BR" sz="1200">
                <a:solidFill>
                  <a:srgbClr val="000000"/>
                </a:solidFill>
              </a:rPr>
              <a:pPr algn="r" eaLnBrk="1" hangingPunct="1">
                <a:buClrTx/>
                <a:buFontTx/>
                <a:buNone/>
              </a:pPr>
              <a:t>23</a:t>
            </a:fld>
            <a:endParaRPr lang="pt-BR" sz="12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92674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/>
            <a:fld id="{D2C6D888-34F3-4320-A2CC-4B9AC3D9D092}" type="slidenum">
              <a:rPr lang="pt-BR" smtClean="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2</a:t>
            </a:fld>
            <a:endParaRPr lang="pt-BR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46083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</p:spPr>
      </p:sp>
      <p:sp>
        <p:nvSpPr>
          <p:cNvPr id="4608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sz="1200" dirty="0">
              <a:solidFill>
                <a:srgbClr val="40404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42540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/>
            <a:fld id="{D2C6D888-34F3-4320-A2CC-4B9AC3D9D092}" type="slidenum">
              <a:rPr lang="pt-BR" smtClean="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3</a:t>
            </a:fld>
            <a:endParaRPr lang="pt-BR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46083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</p:spPr>
      </p:sp>
      <p:sp>
        <p:nvSpPr>
          <p:cNvPr id="4608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sz="1200" dirty="0">
              <a:solidFill>
                <a:srgbClr val="40404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16403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/>
            <a:fld id="{D2C6D888-34F3-4320-A2CC-4B9AC3D9D092}" type="slidenum">
              <a:rPr lang="pt-BR" smtClean="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4</a:t>
            </a:fld>
            <a:endParaRPr lang="pt-BR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46083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</p:spPr>
      </p:sp>
      <p:sp>
        <p:nvSpPr>
          <p:cNvPr id="4608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sz="1200" dirty="0">
              <a:solidFill>
                <a:srgbClr val="40404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12736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/>
            <a:fld id="{D2C6D888-34F3-4320-A2CC-4B9AC3D9D092}" type="slidenum">
              <a:rPr lang="pt-BR" smtClean="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5</a:t>
            </a:fld>
            <a:endParaRPr lang="pt-BR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46083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</p:spPr>
      </p:sp>
      <p:sp>
        <p:nvSpPr>
          <p:cNvPr id="4608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sz="1200" dirty="0">
              <a:solidFill>
                <a:srgbClr val="40404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5166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/>
            <a:fld id="{D2C6D888-34F3-4320-A2CC-4B9AC3D9D092}" type="slidenum">
              <a:rPr lang="pt-BR" smtClean="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6</a:t>
            </a:fld>
            <a:endParaRPr lang="pt-BR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46083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</p:spPr>
      </p:sp>
      <p:sp>
        <p:nvSpPr>
          <p:cNvPr id="4608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sz="1200" dirty="0">
              <a:solidFill>
                <a:srgbClr val="40404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26708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/>
            <a:fld id="{D2C6D888-34F3-4320-A2CC-4B9AC3D9D092}" type="slidenum">
              <a:rPr lang="pt-BR" smtClean="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7</a:t>
            </a:fld>
            <a:endParaRPr lang="pt-BR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46083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</p:spPr>
      </p:sp>
      <p:sp>
        <p:nvSpPr>
          <p:cNvPr id="4608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sz="1200" dirty="0">
              <a:solidFill>
                <a:srgbClr val="40404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54353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/>
            <a:fld id="{D2C6D888-34F3-4320-A2CC-4B9AC3D9D092}" type="slidenum">
              <a:rPr lang="pt-BR" smtClean="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8</a:t>
            </a:fld>
            <a:endParaRPr lang="pt-BR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46083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</p:spPr>
      </p:sp>
      <p:sp>
        <p:nvSpPr>
          <p:cNvPr id="4608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sz="1200" dirty="0">
              <a:solidFill>
                <a:srgbClr val="40404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13147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/>
            <a:fld id="{D2C6D888-34F3-4320-A2CC-4B9AC3D9D092}" type="slidenum">
              <a:rPr lang="pt-BR" smtClean="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9</a:t>
            </a:fld>
            <a:endParaRPr lang="pt-BR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46083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</p:spPr>
      </p:sp>
      <p:sp>
        <p:nvSpPr>
          <p:cNvPr id="4608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sz="1200" dirty="0">
              <a:solidFill>
                <a:srgbClr val="40404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96980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Rectangle 9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5E8FC90-54AC-4B88-89D9-EECD9F09216B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839827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Rectangle 9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4219D7E-8D25-413A-A558-9993117476A8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97760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5813" cy="5849937"/>
          </a:xfrm>
        </p:spPr>
        <p:txBody>
          <a:bodyPr vert="eaVert"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49937"/>
          </a:xfrm>
        </p:spPr>
        <p:txBody>
          <a:bodyPr vert="eaVert"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Rectangle 9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F4EBCEE-A7AD-4A83-B919-99844E7A8916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84038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62000" y="733424"/>
            <a:ext cx="7923213" cy="682625"/>
          </a:xfrm>
        </p:spPr>
        <p:txBody>
          <a:bodyPr/>
          <a:lstStyle>
            <a:lvl1pPr>
              <a:defRPr sz="3600" b="1"/>
            </a:lvl1pPr>
          </a:lstStyle>
          <a:p>
            <a:r>
              <a:rPr lang="pt-BR" dirty="0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762000" y="1600200"/>
            <a:ext cx="7923213" cy="4524375"/>
          </a:xfrm>
        </p:spPr>
        <p:txBody>
          <a:bodyPr/>
          <a:lstStyle/>
          <a:p>
            <a:pPr lvl="0"/>
            <a:r>
              <a:rPr lang="pt-BR" dirty="0"/>
              <a:t>Clique para editar os estilos do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4" name="Rectangle 9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FA3CA4D-AA67-441D-99E6-70789FB05577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23125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4" name="Rectangle 9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89A5409-CCCA-4DB2-B769-FB4EACD1D9AB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644564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5800" y="733424"/>
            <a:ext cx="7999413" cy="682625"/>
          </a:xfrm>
        </p:spPr>
        <p:txBody>
          <a:bodyPr/>
          <a:lstStyle/>
          <a:p>
            <a:r>
              <a:rPr lang="pt-BR" dirty="0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685800" y="1600200"/>
            <a:ext cx="3808413" cy="45243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dirty="0"/>
              <a:t>Clique para editar os estilos do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6613" y="1600200"/>
            <a:ext cx="4038600" cy="45243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A011A2-81E7-4D81-85D9-CB72AEFF54E8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519353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731836"/>
            <a:ext cx="8229600" cy="685801"/>
          </a:xfrm>
        </p:spPr>
        <p:txBody>
          <a:bodyPr/>
          <a:lstStyle>
            <a:lvl1pPr>
              <a:defRPr/>
            </a:lvl1pPr>
          </a:lstStyle>
          <a:p>
            <a:r>
              <a:rPr lang="pt-BR" dirty="0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60412" y="1547019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762000" y="2174875"/>
            <a:ext cx="3735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dirty="0"/>
              <a:t>Clique para editar os estilos do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800600" y="1535113"/>
            <a:ext cx="388620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800600" y="2174875"/>
            <a:ext cx="38862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Rectangle 9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FACD309-738F-4EAA-9E2D-623A6F086C7F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987453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7999413" cy="730250"/>
          </a:xfrm>
        </p:spPr>
        <p:txBody>
          <a:bodyPr/>
          <a:lstStyle/>
          <a:p>
            <a:r>
              <a:rPr lang="pt-BR" dirty="0"/>
              <a:t>Clique para editar o estilo do título mestre</a:t>
            </a:r>
          </a:p>
        </p:txBody>
      </p:sp>
      <p:sp>
        <p:nvSpPr>
          <p:cNvPr id="3" name="Rectangle 9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74DE5D9-9579-4975-9AF9-3DAB73D437DC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116117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9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F80E833-2AEC-41C6-A3CB-C298016A4282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904296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901947C-0AEE-4686-A79A-61F919B07BD1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60441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pt-BR" noProof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867FC43-D714-4628-8F32-F36DBBA10C59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793311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18" Type="http://schemas.openxmlformats.org/officeDocument/2006/relationships/image" Target="../media/image6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1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476250"/>
            <a:ext cx="9144000" cy="638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3075" name="Line 2"/>
          <p:cNvSpPr>
            <a:spLocks noChangeShapeType="1"/>
          </p:cNvSpPr>
          <p:nvPr/>
        </p:nvSpPr>
        <p:spPr bwMode="auto">
          <a:xfrm flipV="1">
            <a:off x="0" y="1195388"/>
            <a:ext cx="1588" cy="74612"/>
          </a:xfrm>
          <a:prstGeom prst="line">
            <a:avLst/>
          </a:prstGeom>
          <a:noFill/>
          <a:ln w="11880">
            <a:solidFill>
              <a:srgbClr val="4F81BD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3076" name="Picture 3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476250"/>
            <a:ext cx="468313" cy="638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3077" name="Picture 4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5373688"/>
            <a:ext cx="468313" cy="474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3078" name="Picture 5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925" y="5876925"/>
            <a:ext cx="419100" cy="90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3080" name="Rectangle 7"/>
          <p:cNvSpPr>
            <a:spLocks noGrp="1" noChangeArrowheads="1"/>
          </p:cNvSpPr>
          <p:nvPr>
            <p:ph type="title"/>
          </p:nvPr>
        </p:nvSpPr>
        <p:spPr bwMode="auto">
          <a:xfrm>
            <a:off x="755650" y="626860"/>
            <a:ext cx="7929563" cy="7891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dirty="0"/>
              <a:t>Click to edit the title text format</a:t>
            </a:r>
          </a:p>
        </p:txBody>
      </p:sp>
      <p:sp>
        <p:nvSpPr>
          <p:cNvPr id="3081" name="Rectangle 8"/>
          <p:cNvSpPr>
            <a:spLocks noGrp="1" noChangeArrowheads="1"/>
          </p:cNvSpPr>
          <p:nvPr>
            <p:ph type="body" idx="1"/>
          </p:nvPr>
        </p:nvSpPr>
        <p:spPr bwMode="auto">
          <a:xfrm>
            <a:off x="755650" y="1600200"/>
            <a:ext cx="7929563" cy="452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outline text format</a:t>
            </a:r>
          </a:p>
          <a:p>
            <a:pPr lvl="1"/>
            <a:r>
              <a:rPr lang="en-GB"/>
              <a:t>Second Outline Level</a:t>
            </a:r>
          </a:p>
          <a:p>
            <a:pPr lvl="2"/>
            <a:r>
              <a:rPr lang="en-GB"/>
              <a:t>Third Outline Level</a:t>
            </a:r>
          </a:p>
          <a:p>
            <a:pPr lvl="3"/>
            <a:r>
              <a:rPr lang="en-GB"/>
              <a:t>Fourth Outline Level</a:t>
            </a:r>
          </a:p>
          <a:p>
            <a:pPr lvl="4"/>
            <a:r>
              <a:rPr lang="en-GB"/>
              <a:t>Fifth Outline Level</a:t>
            </a:r>
          </a:p>
          <a:p>
            <a:pPr lvl="4"/>
            <a:r>
              <a:rPr lang="en-GB"/>
              <a:t>Sixth Outline Level</a:t>
            </a:r>
          </a:p>
          <a:p>
            <a:pPr lvl="4"/>
            <a:r>
              <a:rPr lang="en-GB"/>
              <a:t>Seventh Outline Level</a:t>
            </a:r>
          </a:p>
          <a:p>
            <a:pPr lvl="4"/>
            <a:r>
              <a:rPr lang="en-GB"/>
              <a:t>Eighth Outline Level</a:t>
            </a:r>
          </a:p>
          <a:p>
            <a:pPr lvl="4"/>
            <a:r>
              <a:rPr lang="en-GB"/>
              <a:t>Ninth Outline Level</a:t>
            </a:r>
          </a:p>
        </p:txBody>
      </p:sp>
      <p:sp>
        <p:nvSpPr>
          <p:cNvPr id="3" name="Rectangle 9"/>
          <p:cNvSpPr>
            <a:spLocks noGrp="1" noChangeArrowheads="1"/>
          </p:cNvSpPr>
          <p:nvPr>
            <p:ph type="sldNum"/>
          </p:nvPr>
        </p:nvSpPr>
        <p:spPr bwMode="auto">
          <a:xfrm>
            <a:off x="6707188" y="6434138"/>
            <a:ext cx="2132012" cy="3048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>
            <a:lvl1pPr algn="r">
              <a:buClrTx/>
              <a:buFontTx/>
              <a:buNone/>
              <a:defRPr sz="1400">
                <a:solidFill>
                  <a:srgbClr val="898989"/>
                </a:solidFill>
                <a:latin typeface="Arial" pitchFamily="34" charset="0"/>
                <a:ea typeface="Microsoft YaHei" pitchFamily="34" charset="-122"/>
              </a:defRPr>
            </a:lvl1pPr>
          </a:lstStyle>
          <a:p>
            <a:pPr>
              <a:defRPr/>
            </a:pPr>
            <a:fld id="{93914F67-1F99-473B-8E50-B748DE64D28E}" type="slidenum">
              <a:rPr lang="pt-BR"/>
              <a:pPr>
                <a:defRPr/>
              </a:pPr>
              <a:t>‹#›</a:t>
            </a:fld>
            <a:endParaRPr lang="pt-BR"/>
          </a:p>
        </p:txBody>
      </p:sp>
      <p:sp>
        <p:nvSpPr>
          <p:cNvPr id="3083" name="Text Box 10"/>
          <p:cNvSpPr txBox="1">
            <a:spLocks noChangeArrowheads="1"/>
          </p:cNvSpPr>
          <p:nvPr/>
        </p:nvSpPr>
        <p:spPr bwMode="auto">
          <a:xfrm>
            <a:off x="755650" y="6418263"/>
            <a:ext cx="18351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t-BR">
              <a:cs typeface="Arial" charset="0"/>
            </a:endParaRPr>
          </a:p>
        </p:txBody>
      </p:sp>
      <p:pic>
        <p:nvPicPr>
          <p:cNvPr id="12" name="Imagem 11"/>
          <p:cNvPicPr>
            <a:picLocks noChangeAspect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2686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F9E1A0F-13E1-AB47-8DE8-4D0407F5A484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39000" y="0"/>
            <a:ext cx="1484520" cy="514973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000" b="1">
          <a:solidFill>
            <a:srgbClr val="000000"/>
          </a:solidFill>
          <a:latin typeface="+mj-lt"/>
          <a:ea typeface="MS PGothic" pitchFamily="34" charset="-128"/>
          <a:cs typeface="Microsoft YaHei" charset="0"/>
        </a:defRPr>
      </a:lvl1pPr>
      <a:lvl2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400">
          <a:solidFill>
            <a:srgbClr val="000000"/>
          </a:solidFill>
          <a:latin typeface="Calibri" pitchFamily="32" charset="0"/>
          <a:ea typeface="MS PGothic" pitchFamily="34" charset="-128"/>
          <a:cs typeface="Microsoft YaHei" charset="0"/>
        </a:defRPr>
      </a:lvl2pPr>
      <a:lvl3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400">
          <a:solidFill>
            <a:srgbClr val="000000"/>
          </a:solidFill>
          <a:latin typeface="Calibri" pitchFamily="32" charset="0"/>
          <a:ea typeface="MS PGothic" pitchFamily="34" charset="-128"/>
          <a:cs typeface="Microsoft YaHei" charset="0"/>
        </a:defRPr>
      </a:lvl3pPr>
      <a:lvl4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400">
          <a:solidFill>
            <a:srgbClr val="000000"/>
          </a:solidFill>
          <a:latin typeface="Calibri" pitchFamily="32" charset="0"/>
          <a:ea typeface="MS PGothic" pitchFamily="34" charset="-128"/>
          <a:cs typeface="Microsoft YaHei" charset="0"/>
        </a:defRPr>
      </a:lvl4pPr>
      <a:lvl5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400">
          <a:solidFill>
            <a:srgbClr val="000000"/>
          </a:solidFill>
          <a:latin typeface="Calibri" pitchFamily="32" charset="0"/>
          <a:ea typeface="MS PGothic" pitchFamily="34" charset="-128"/>
          <a:cs typeface="Microsoft YaHei" charset="0"/>
        </a:defRPr>
      </a:lvl5pPr>
      <a:lvl6pPr marL="25146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Calibri" pitchFamily="32" charset="0"/>
          <a:ea typeface="Microsoft YaHei" charset="-122"/>
        </a:defRPr>
      </a:lvl6pPr>
      <a:lvl7pPr marL="29718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Calibri" pitchFamily="32" charset="0"/>
          <a:ea typeface="Microsoft YaHei" charset="-122"/>
        </a:defRPr>
      </a:lvl7pPr>
      <a:lvl8pPr marL="34290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Calibri" pitchFamily="32" charset="0"/>
          <a:ea typeface="Microsoft YaHei" charset="-122"/>
        </a:defRPr>
      </a:lvl8pPr>
      <a:lvl9pPr marL="38862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Calibri" pitchFamily="32" charset="0"/>
          <a:ea typeface="Microsoft YaHei" charset="-122"/>
        </a:defRPr>
      </a:lvl9pPr>
    </p:titleStyle>
    <p:bodyStyle>
      <a:lvl1pPr marL="342900" indent="-342900" algn="l" defTabSz="449263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3200">
          <a:solidFill>
            <a:srgbClr val="000000"/>
          </a:solidFill>
          <a:latin typeface="+mn-lt"/>
          <a:ea typeface="MS PGothic" pitchFamily="34" charset="-128"/>
          <a:cs typeface="Microsoft YaHei" charset="0"/>
        </a:defRPr>
      </a:lvl1pPr>
      <a:lvl2pPr marL="742950" indent="-285750" algn="l" defTabSz="449263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2800">
          <a:solidFill>
            <a:srgbClr val="000000"/>
          </a:solidFill>
          <a:latin typeface="+mn-lt"/>
          <a:ea typeface="+mn-ea"/>
          <a:cs typeface="Microsoft YaHei" charset="0"/>
        </a:defRPr>
      </a:lvl2pPr>
      <a:lvl3pPr marL="1143000" indent="-228600" algn="l" defTabSz="449263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2400">
          <a:solidFill>
            <a:srgbClr val="000000"/>
          </a:solidFill>
          <a:latin typeface="+mn-lt"/>
          <a:ea typeface="+mn-ea"/>
          <a:cs typeface="Microsoft YaHei" charset="0"/>
        </a:defRPr>
      </a:lvl3pPr>
      <a:lvl4pPr marL="16002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2000">
          <a:solidFill>
            <a:srgbClr val="000000"/>
          </a:solidFill>
          <a:latin typeface="+mn-lt"/>
          <a:ea typeface="+mn-ea"/>
          <a:cs typeface="Microsoft YaHei" charset="0"/>
        </a:defRPr>
      </a:lvl4pPr>
      <a:lvl5pPr marL="20574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2000">
          <a:solidFill>
            <a:srgbClr val="000000"/>
          </a:solidFill>
          <a:latin typeface="+mn-lt"/>
          <a:ea typeface="+mn-ea"/>
          <a:cs typeface="Microsoft YaHei" charset="0"/>
        </a:defRPr>
      </a:lvl5pPr>
      <a:lvl6pPr marL="25146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ea typeface="+mn-ea"/>
        </a:defRPr>
      </a:lvl6pPr>
      <a:lvl7pPr marL="29718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ea typeface="+mn-ea"/>
        </a:defRPr>
      </a:lvl7pPr>
      <a:lvl8pPr marL="34290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ea typeface="+mn-ea"/>
        </a:defRPr>
      </a:lvl8pPr>
      <a:lvl9pPr marL="38862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ea typeface="+mn-ea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python.org/3/library/datetime.html#strftime-and-strptime-behavior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Text Box 4"/>
          <p:cNvSpPr txBox="1">
            <a:spLocks noChangeArrowheads="1"/>
          </p:cNvSpPr>
          <p:nvPr/>
        </p:nvSpPr>
        <p:spPr bwMode="auto">
          <a:xfrm>
            <a:off x="4800600" y="4275397"/>
            <a:ext cx="4038600" cy="8331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90000" tIns="46800" rIns="90000" bIns="46800">
            <a:spAutoFit/>
          </a:bodyPr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1pPr>
            <a:lvl2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buClrTx/>
              <a:buFontTx/>
              <a:buNone/>
            </a:pPr>
            <a:endParaRPr lang="en-US" sz="1600" i="1" dirty="0">
              <a:solidFill>
                <a:srgbClr val="404040"/>
              </a:solidFill>
              <a:latin typeface="Arial" charset="0"/>
            </a:endParaRPr>
          </a:p>
          <a:p>
            <a:pPr eaLnBrk="1" hangingPunct="1">
              <a:buClrTx/>
              <a:buFontTx/>
              <a:buNone/>
            </a:pPr>
            <a:r>
              <a:rPr lang="en-US" sz="1600" i="1" dirty="0">
                <a:solidFill>
                  <a:srgbClr val="404040"/>
                </a:solidFill>
                <a:latin typeface="Arial" charset="0"/>
              </a:rPr>
              <a:t>Prof. </a:t>
            </a:r>
            <a:r>
              <a:rPr lang="en-US" sz="1600" i="1" dirty="0" err="1">
                <a:solidFill>
                  <a:srgbClr val="404040"/>
                </a:solidFill>
                <a:latin typeface="Arial" charset="0"/>
              </a:rPr>
              <a:t>Fulvio</a:t>
            </a:r>
            <a:r>
              <a:rPr lang="en-US" sz="1600" i="1" dirty="0">
                <a:solidFill>
                  <a:srgbClr val="404040"/>
                </a:solidFill>
                <a:latin typeface="Arial" charset="0"/>
              </a:rPr>
              <a:t> Mascara</a:t>
            </a:r>
          </a:p>
          <a:p>
            <a:pPr eaLnBrk="1" hangingPunct="1">
              <a:buClrTx/>
              <a:buFontTx/>
              <a:buNone/>
            </a:pPr>
            <a:r>
              <a:rPr lang="en-US" sz="1600" i="1" dirty="0" err="1">
                <a:solidFill>
                  <a:srgbClr val="404040"/>
                </a:solidFill>
                <a:latin typeface="Arial" charset="0"/>
              </a:rPr>
              <a:t>Fulvio.mascara@foursys.com.br</a:t>
            </a:r>
            <a:endParaRPr lang="en-US" sz="1600" i="1" dirty="0">
              <a:solidFill>
                <a:srgbClr val="404040"/>
              </a:solidFill>
              <a:latin typeface="Arial" charset="0"/>
            </a:endParaRPr>
          </a:p>
        </p:txBody>
      </p:sp>
      <p:sp>
        <p:nvSpPr>
          <p:cNvPr id="4100" name="Text Box 4"/>
          <p:cNvSpPr txBox="1">
            <a:spLocks noChangeArrowheads="1"/>
          </p:cNvSpPr>
          <p:nvPr/>
        </p:nvSpPr>
        <p:spPr bwMode="auto">
          <a:xfrm>
            <a:off x="4267200" y="6118225"/>
            <a:ext cx="4465638" cy="58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1pPr>
            <a:lvl2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endParaRPr lang="en-US" sz="1600" i="1" dirty="0">
              <a:solidFill>
                <a:srgbClr val="404040"/>
              </a:solidFill>
              <a:latin typeface="Arial" charset="0"/>
            </a:endParaRPr>
          </a:p>
          <a:p>
            <a:pPr algn="r" eaLnBrk="1" hangingPunct="1">
              <a:buClrTx/>
              <a:buFontTx/>
              <a:buNone/>
            </a:pPr>
            <a:r>
              <a:rPr lang="en-US" sz="1600" i="1" dirty="0" err="1">
                <a:solidFill>
                  <a:srgbClr val="404040"/>
                </a:solidFill>
                <a:latin typeface="Arial" charset="0"/>
              </a:rPr>
              <a:t>Novembro</a:t>
            </a:r>
            <a:r>
              <a:rPr lang="en-US" sz="1600" i="1" dirty="0">
                <a:solidFill>
                  <a:srgbClr val="404040"/>
                </a:solidFill>
                <a:latin typeface="Arial" charset="0"/>
              </a:rPr>
              <a:t>, 2019</a:t>
            </a:r>
          </a:p>
        </p:txBody>
      </p:sp>
      <p:sp>
        <p:nvSpPr>
          <p:cNvPr id="4101" name="Text Box 1"/>
          <p:cNvSpPr txBox="1">
            <a:spLocks noChangeArrowheads="1"/>
          </p:cNvSpPr>
          <p:nvPr/>
        </p:nvSpPr>
        <p:spPr bwMode="auto">
          <a:xfrm>
            <a:off x="914400" y="2301855"/>
            <a:ext cx="7772400" cy="147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1pPr>
            <a:lvl2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pt-BR" sz="4000" b="1" dirty="0">
                <a:solidFill>
                  <a:srgbClr val="7F7F4C"/>
                </a:solidFill>
                <a:latin typeface="Arial" charset="0"/>
              </a:rPr>
              <a:t>Inovação Tecnológica</a:t>
            </a:r>
          </a:p>
        </p:txBody>
      </p:sp>
      <p:sp>
        <p:nvSpPr>
          <p:cNvPr id="4102" name="Text Box 2"/>
          <p:cNvSpPr txBox="1">
            <a:spLocks noChangeArrowheads="1"/>
          </p:cNvSpPr>
          <p:nvPr/>
        </p:nvSpPr>
        <p:spPr bwMode="auto">
          <a:xfrm>
            <a:off x="2362200" y="2971800"/>
            <a:ext cx="3810000" cy="1127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1pPr>
            <a:lvl2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ts val="800"/>
              </a:spcBef>
              <a:buClrTx/>
              <a:buFontTx/>
              <a:buNone/>
            </a:pPr>
            <a:endParaRPr lang="en-US" sz="3200" i="1" dirty="0">
              <a:solidFill>
                <a:srgbClr val="404040"/>
              </a:solidFill>
              <a:latin typeface="Arial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BA01EF-0C38-D94A-8F7B-23F4A4DF4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Selecionar</a:t>
            </a:r>
            <a:r>
              <a:rPr lang="en-US" dirty="0"/>
              <a:t> </a:t>
            </a:r>
            <a:r>
              <a:rPr lang="en-US" dirty="0" err="1"/>
              <a:t>subconjuntos</a:t>
            </a:r>
            <a:r>
              <a:rPr lang="en-US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E69B07-A85B-CF49-B3CF-D95F57EB03D5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FFA3CA4D-AA67-441D-99E6-70789FB05577}" type="slidenum">
              <a:rPr lang="pt-BR" smtClean="0"/>
              <a:pPr>
                <a:defRPr/>
              </a:pPr>
              <a:t>10</a:t>
            </a:fld>
            <a:endParaRPr lang="pt-BR"/>
          </a:p>
        </p:txBody>
      </p:sp>
      <p:sp>
        <p:nvSpPr>
          <p:cNvPr id="5" name="Content Placeholder 13">
            <a:extLst>
              <a:ext uri="{FF2B5EF4-FFF2-40B4-BE49-F238E27FC236}">
                <a16:creationId xmlns:a16="http://schemas.microsoft.com/office/drawing/2014/main" id="{8E5F9405-F021-314C-9783-7ABFB6E13E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2680" y="1752600"/>
            <a:ext cx="7931420" cy="4503736"/>
          </a:xfrm>
        </p:spPr>
        <p:txBody>
          <a:bodyPr>
            <a:norm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dirty="0"/>
              <a:t>Para realizar algumas análises ou até aplicar algumas transformações específicas em partes específicas de um </a:t>
            </a:r>
            <a:r>
              <a:rPr lang="pt-BR" sz="2800" dirty="0" err="1"/>
              <a:t>dataset</a:t>
            </a:r>
            <a:r>
              <a:rPr lang="pt-BR" sz="2800" dirty="0"/>
              <a:t>, estão disponíveis funções ou atalhos para selecionar subconjuntos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D2B6D92-4269-AB42-A8BF-0C3F3FBF28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900" y="3789106"/>
            <a:ext cx="7988300" cy="261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1967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BA01EF-0C38-D94A-8F7B-23F4A4DF4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Selecionar</a:t>
            </a:r>
            <a:r>
              <a:rPr lang="en-US" dirty="0"/>
              <a:t> </a:t>
            </a:r>
            <a:r>
              <a:rPr lang="en-US" dirty="0" err="1"/>
              <a:t>subconjuntos</a:t>
            </a:r>
            <a:r>
              <a:rPr lang="en-US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E69B07-A85B-CF49-B3CF-D95F57EB03D5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FFA3CA4D-AA67-441D-99E6-70789FB05577}" type="slidenum">
              <a:rPr lang="pt-BR" smtClean="0"/>
              <a:pPr>
                <a:defRPr/>
              </a:pPr>
              <a:t>11</a:t>
            </a:fld>
            <a:endParaRPr lang="pt-BR"/>
          </a:p>
        </p:txBody>
      </p:sp>
      <p:sp>
        <p:nvSpPr>
          <p:cNvPr id="5" name="Content Placeholder 13">
            <a:extLst>
              <a:ext uri="{FF2B5EF4-FFF2-40B4-BE49-F238E27FC236}">
                <a16:creationId xmlns:a16="http://schemas.microsoft.com/office/drawing/2014/main" id="{8E5F9405-F021-314C-9783-7ABFB6E13E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2680" y="1752600"/>
            <a:ext cx="7931420" cy="4503736"/>
          </a:xfrm>
        </p:spPr>
        <p:txBody>
          <a:bodyPr>
            <a:norm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dirty="0"/>
              <a:t>Selecionar colunas específicas</a:t>
            </a:r>
          </a:p>
          <a:p>
            <a:pPr marL="857250" lvl="1" indent="-457200" algn="just">
              <a:buFont typeface="Arial" panose="020B0604020202020204" pitchFamily="34" charset="0"/>
              <a:buChar char="•"/>
            </a:pPr>
            <a:r>
              <a:rPr lang="pt-BR" sz="1800" dirty="0" err="1">
                <a:latin typeface="Courier" pitchFamily="2" charset="0"/>
              </a:rPr>
              <a:t>data_frame</a:t>
            </a:r>
            <a:r>
              <a:rPr lang="pt-BR" sz="1800" dirty="0">
                <a:latin typeface="Courier" pitchFamily="2" charset="0"/>
              </a:rPr>
              <a:t>[‘coluna1’] </a:t>
            </a:r>
            <a:r>
              <a:rPr lang="pt-BR" sz="2400" dirty="0"/>
              <a:t>=&gt; retorna uma série</a:t>
            </a:r>
          </a:p>
          <a:p>
            <a:pPr marL="857250" lvl="1" indent="-457200" algn="just">
              <a:buFont typeface="Arial" panose="020B0604020202020204" pitchFamily="34" charset="0"/>
              <a:buChar char="•"/>
            </a:pPr>
            <a:r>
              <a:rPr lang="pt-BR" sz="1800" dirty="0" err="1">
                <a:latin typeface="Courier" pitchFamily="2" charset="0"/>
              </a:rPr>
              <a:t>data_frame</a:t>
            </a:r>
            <a:r>
              <a:rPr lang="pt-BR" sz="1800" dirty="0">
                <a:latin typeface="Courier" pitchFamily="2" charset="0"/>
              </a:rPr>
              <a:t>[[‘coluna1’, ‘coluna2’]] </a:t>
            </a:r>
            <a:r>
              <a:rPr lang="pt-BR" sz="2400" dirty="0"/>
              <a:t>=&gt; retorna um </a:t>
            </a:r>
            <a:r>
              <a:rPr lang="pt-BR" sz="2400" dirty="0" err="1"/>
              <a:t>dataframe</a:t>
            </a:r>
            <a:endParaRPr lang="pt-BR" sz="2400" dirty="0"/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dirty="0"/>
              <a:t>Definir uma coluna como índice</a:t>
            </a:r>
          </a:p>
          <a:p>
            <a:pPr marL="857250" lvl="1" indent="-457200" algn="just">
              <a:buFont typeface="Arial" panose="020B0604020202020204" pitchFamily="34" charset="0"/>
              <a:buChar char="•"/>
            </a:pPr>
            <a:r>
              <a:rPr lang="pt-BR" sz="2000" dirty="0" err="1">
                <a:latin typeface="Courier" pitchFamily="2" charset="0"/>
              </a:rPr>
              <a:t>data_frame.set_index</a:t>
            </a:r>
            <a:r>
              <a:rPr lang="pt-BR" sz="2000" dirty="0">
                <a:latin typeface="Courier" pitchFamily="2" charset="0"/>
              </a:rPr>
              <a:t>[‘coluna’, </a:t>
            </a:r>
            <a:r>
              <a:rPr lang="pt-BR" sz="2000" dirty="0" err="1">
                <a:latin typeface="Courier" pitchFamily="2" charset="0"/>
              </a:rPr>
              <a:t>inPlace</a:t>
            </a:r>
            <a:r>
              <a:rPr lang="pt-BR" sz="2000" dirty="0">
                <a:latin typeface="Courier" pitchFamily="2" charset="0"/>
              </a:rPr>
              <a:t>=</a:t>
            </a:r>
            <a:r>
              <a:rPr lang="pt-BR" sz="2000" dirty="0" err="1">
                <a:latin typeface="Courier" pitchFamily="2" charset="0"/>
              </a:rPr>
              <a:t>True</a:t>
            </a:r>
            <a:r>
              <a:rPr lang="pt-BR" sz="2000" dirty="0">
                <a:latin typeface="Courier" pitchFamily="2" charset="0"/>
              </a:rPr>
              <a:t>]</a:t>
            </a:r>
            <a:endParaRPr lang="pt-BR" sz="2000" dirty="0"/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dirty="0"/>
              <a:t>Selecionar uma linha específica</a:t>
            </a:r>
          </a:p>
          <a:p>
            <a:pPr marL="857250" lvl="1" indent="-457200" algn="just">
              <a:buFont typeface="Arial" panose="020B0604020202020204" pitchFamily="34" charset="0"/>
              <a:buChar char="•"/>
            </a:pPr>
            <a:r>
              <a:rPr lang="pt-BR" sz="1800" dirty="0" err="1">
                <a:latin typeface="Courier" pitchFamily="2" charset="0"/>
              </a:rPr>
              <a:t>data_frame.loc</a:t>
            </a:r>
            <a:r>
              <a:rPr lang="pt-BR" sz="1800" dirty="0">
                <a:latin typeface="Courier" pitchFamily="2" charset="0"/>
              </a:rPr>
              <a:t>[</a:t>
            </a:r>
            <a:r>
              <a:rPr lang="pt-BR" sz="1800" dirty="0" err="1">
                <a:latin typeface="Courier" pitchFamily="2" charset="0"/>
              </a:rPr>
              <a:t>indice</a:t>
            </a:r>
            <a:r>
              <a:rPr lang="pt-BR" sz="1800" dirty="0">
                <a:latin typeface="Courier" pitchFamily="2" charset="0"/>
              </a:rPr>
              <a:t>]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dirty="0"/>
              <a:t>Selecionar linhas específicas</a:t>
            </a:r>
          </a:p>
          <a:p>
            <a:pPr marL="857250" lvl="1" indent="-457200" algn="just">
              <a:buFont typeface="Arial" panose="020B0604020202020204" pitchFamily="34" charset="0"/>
              <a:buChar char="•"/>
            </a:pPr>
            <a:r>
              <a:rPr lang="pt-BR" sz="1800" dirty="0" err="1">
                <a:latin typeface="Courier" pitchFamily="2" charset="0"/>
              </a:rPr>
              <a:t>data_frame.loc</a:t>
            </a:r>
            <a:r>
              <a:rPr lang="pt-BR" sz="1800" dirty="0">
                <a:latin typeface="Courier" pitchFamily="2" charset="0"/>
              </a:rPr>
              <a:t>[[indice1, indice2]]</a:t>
            </a:r>
          </a:p>
          <a:p>
            <a:pPr marL="857250" lvl="1" indent="-457200" algn="just">
              <a:buFont typeface="Arial" panose="020B0604020202020204" pitchFamily="34" charset="0"/>
              <a:buChar char="•"/>
            </a:pPr>
            <a:endParaRPr lang="pt-BR" sz="1800" dirty="0"/>
          </a:p>
          <a:p>
            <a:pPr marL="857250" lvl="1" indent="-457200" algn="just">
              <a:buFont typeface="Arial" panose="020B0604020202020204" pitchFamily="34" charset="0"/>
              <a:buChar char="•"/>
            </a:pP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33343411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BA01EF-0C38-D94A-8F7B-23F4A4DF4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Selecionar</a:t>
            </a:r>
            <a:r>
              <a:rPr lang="en-US" dirty="0"/>
              <a:t> </a:t>
            </a:r>
            <a:r>
              <a:rPr lang="en-US" dirty="0" err="1"/>
              <a:t>subconjuntos</a:t>
            </a:r>
            <a:r>
              <a:rPr lang="en-US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E69B07-A85B-CF49-B3CF-D95F57EB03D5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FFA3CA4D-AA67-441D-99E6-70789FB05577}" type="slidenum">
              <a:rPr lang="pt-BR" smtClean="0"/>
              <a:pPr>
                <a:defRPr/>
              </a:pPr>
              <a:t>12</a:t>
            </a:fld>
            <a:endParaRPr lang="pt-BR"/>
          </a:p>
        </p:txBody>
      </p:sp>
      <p:sp>
        <p:nvSpPr>
          <p:cNvPr id="5" name="Content Placeholder 13">
            <a:extLst>
              <a:ext uri="{FF2B5EF4-FFF2-40B4-BE49-F238E27FC236}">
                <a16:creationId xmlns:a16="http://schemas.microsoft.com/office/drawing/2014/main" id="{8E5F9405-F021-314C-9783-7ABFB6E13E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2680" y="1752600"/>
            <a:ext cx="7931420" cy="4503736"/>
          </a:xfrm>
        </p:spPr>
        <p:txBody>
          <a:bodyPr>
            <a:normAutofit lnSpcReduction="10000"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dirty="0"/>
              <a:t>Selecionar range de linhas, pelo índice</a:t>
            </a:r>
          </a:p>
          <a:p>
            <a:pPr marL="857250" lvl="1" indent="-457200" algn="just">
              <a:buFont typeface="Arial" panose="020B0604020202020204" pitchFamily="34" charset="0"/>
              <a:buChar char="•"/>
            </a:pPr>
            <a:r>
              <a:rPr lang="pt-BR" sz="1800" dirty="0" err="1">
                <a:latin typeface="Courier" pitchFamily="2" charset="0"/>
              </a:rPr>
              <a:t>data_frame.loc</a:t>
            </a:r>
            <a:r>
              <a:rPr lang="pt-BR" sz="1800" dirty="0">
                <a:latin typeface="Courier" pitchFamily="2" charset="0"/>
              </a:rPr>
              <a:t>[indice1: indice2]</a:t>
            </a:r>
          </a:p>
          <a:p>
            <a:pPr marL="857250" lvl="1" indent="-457200" algn="just">
              <a:buFont typeface="Arial" panose="020B0604020202020204" pitchFamily="34" charset="0"/>
              <a:buChar char="•"/>
            </a:pPr>
            <a:endParaRPr lang="pt-BR" sz="1800" dirty="0">
              <a:latin typeface="Courier" pitchFamily="2" charset="0"/>
            </a:endParaRPr>
          </a:p>
          <a:p>
            <a:pPr marL="457200" lvl="1" indent="-457200" algn="just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pt-BR" dirty="0">
                <a:ea typeface="MS PGothic" pitchFamily="34" charset="-128"/>
              </a:rPr>
              <a:t>Selecionar range de linhas até o índice</a:t>
            </a:r>
          </a:p>
          <a:p>
            <a:pPr marL="857250" lvl="1" indent="-457200" algn="just">
              <a:buFont typeface="Arial" panose="020B0604020202020204" pitchFamily="34" charset="0"/>
              <a:buChar char="•"/>
            </a:pPr>
            <a:r>
              <a:rPr lang="pt-BR" sz="1800" dirty="0" err="1">
                <a:latin typeface="Courier" pitchFamily="2" charset="0"/>
              </a:rPr>
              <a:t>data_frame.loc</a:t>
            </a:r>
            <a:r>
              <a:rPr lang="pt-BR" sz="1800" dirty="0">
                <a:latin typeface="Courier" pitchFamily="2" charset="0"/>
              </a:rPr>
              <a:t>[:indice2]</a:t>
            </a:r>
          </a:p>
          <a:p>
            <a:pPr marL="400050" lvl="1" indent="0" algn="just"/>
            <a:endParaRPr lang="pt-BR" sz="1800" dirty="0"/>
          </a:p>
          <a:p>
            <a:pPr marL="457200" lvl="1" indent="-457200" algn="just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pt-BR" dirty="0">
                <a:ea typeface="MS PGothic" pitchFamily="34" charset="-128"/>
              </a:rPr>
              <a:t>Selecionar range de linhas a partir de um índice</a:t>
            </a:r>
          </a:p>
          <a:p>
            <a:pPr marL="857250" lvl="1" indent="-457200" algn="just">
              <a:buFont typeface="Arial" panose="020B0604020202020204" pitchFamily="34" charset="0"/>
              <a:buChar char="•"/>
            </a:pPr>
            <a:r>
              <a:rPr lang="pt-BR" sz="1800" dirty="0" err="1">
                <a:latin typeface="Courier" pitchFamily="2" charset="0"/>
              </a:rPr>
              <a:t>data_frame.loc</a:t>
            </a:r>
            <a:r>
              <a:rPr lang="pt-BR" sz="1800" dirty="0">
                <a:latin typeface="Courier" pitchFamily="2" charset="0"/>
              </a:rPr>
              <a:t>[índice1:]</a:t>
            </a:r>
            <a:endParaRPr lang="pt-BR" sz="2400" dirty="0">
              <a:latin typeface="Courier" pitchFamily="2" charset="0"/>
            </a:endParaRPr>
          </a:p>
          <a:p>
            <a:pPr marL="857250" lvl="1" indent="-457200" algn="just">
              <a:buFont typeface="Arial" panose="020B0604020202020204" pitchFamily="34" charset="0"/>
              <a:buChar char="•"/>
            </a:pPr>
            <a:endParaRPr lang="pt-BR" sz="2400" dirty="0">
              <a:latin typeface="Courier" pitchFamily="2" charset="0"/>
            </a:endParaRPr>
          </a:p>
          <a:p>
            <a:pPr marL="457200" lvl="1" indent="-457200" algn="just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pt-BR" dirty="0">
                <a:ea typeface="MS PGothic" pitchFamily="34" charset="-128"/>
              </a:rPr>
              <a:t>Selecionar range de linhas, saltando linhas</a:t>
            </a:r>
          </a:p>
          <a:p>
            <a:pPr marL="857250" lvl="1" indent="-457200" algn="just">
              <a:buFont typeface="Arial" panose="020B0604020202020204" pitchFamily="34" charset="0"/>
              <a:buChar char="•"/>
            </a:pPr>
            <a:r>
              <a:rPr lang="pt-BR" sz="1800" dirty="0" err="1">
                <a:latin typeface="Courier" pitchFamily="2" charset="0"/>
              </a:rPr>
              <a:t>data_frame.loc</a:t>
            </a:r>
            <a:r>
              <a:rPr lang="pt-BR" sz="1800" dirty="0">
                <a:latin typeface="Courier" pitchFamily="2" charset="0"/>
              </a:rPr>
              <a:t>[índice1:índice2:salto]</a:t>
            </a:r>
          </a:p>
          <a:p>
            <a:pPr marL="857250" lvl="1" indent="-457200" algn="just">
              <a:buFont typeface="Arial" panose="020B0604020202020204" pitchFamily="34" charset="0"/>
              <a:buChar char="•"/>
            </a:pPr>
            <a:endParaRPr lang="pt-BR" sz="1800" dirty="0"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56830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BA01EF-0C38-D94A-8F7B-23F4A4DF4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Selecionar</a:t>
            </a:r>
            <a:r>
              <a:rPr lang="en-US" dirty="0"/>
              <a:t> </a:t>
            </a:r>
            <a:r>
              <a:rPr lang="en-US" dirty="0" err="1"/>
              <a:t>subconjuntos</a:t>
            </a:r>
            <a:r>
              <a:rPr lang="en-US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E69B07-A85B-CF49-B3CF-D95F57EB03D5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FFA3CA4D-AA67-441D-99E6-70789FB05577}" type="slidenum">
              <a:rPr lang="pt-BR" smtClean="0"/>
              <a:pPr>
                <a:defRPr/>
              </a:pPr>
              <a:t>13</a:t>
            </a:fld>
            <a:endParaRPr lang="pt-BR"/>
          </a:p>
        </p:txBody>
      </p:sp>
      <p:sp>
        <p:nvSpPr>
          <p:cNvPr id="5" name="Content Placeholder 13">
            <a:extLst>
              <a:ext uri="{FF2B5EF4-FFF2-40B4-BE49-F238E27FC236}">
                <a16:creationId xmlns:a16="http://schemas.microsoft.com/office/drawing/2014/main" id="{8E5F9405-F021-314C-9783-7ABFB6E13E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2680" y="1752600"/>
            <a:ext cx="7931420" cy="4503736"/>
          </a:xfrm>
        </p:spPr>
        <p:txBody>
          <a:bodyPr>
            <a:norm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dirty="0"/>
              <a:t>Selecionar linhas e colunas, ao mesmo tempo</a:t>
            </a:r>
          </a:p>
          <a:p>
            <a:pPr marL="857250" lvl="1" indent="-457200" algn="just">
              <a:buFont typeface="Arial" panose="020B0604020202020204" pitchFamily="34" charset="0"/>
              <a:buChar char="•"/>
            </a:pPr>
            <a:r>
              <a:rPr lang="pt-BR" sz="1800" dirty="0" err="1">
                <a:latin typeface="Courier" pitchFamily="2" charset="0"/>
              </a:rPr>
              <a:t>data_frame.loc</a:t>
            </a:r>
            <a:r>
              <a:rPr lang="pt-BR" sz="1800" dirty="0">
                <a:latin typeface="Courier" pitchFamily="2" charset="0"/>
              </a:rPr>
              <a:t>[[indicelinha1,indicelinha2], [‘coluna1’, ‘coluna2’, ‘coluna3’]]</a:t>
            </a:r>
          </a:p>
          <a:p>
            <a:pPr marL="400050" lvl="1" indent="0" algn="just"/>
            <a:endParaRPr lang="pt-BR" sz="1800" dirty="0"/>
          </a:p>
          <a:p>
            <a:pPr marL="457200" lvl="1" indent="-457200" algn="just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pt-BR" dirty="0">
                <a:ea typeface="MS PGothic" pitchFamily="34" charset="-128"/>
              </a:rPr>
              <a:t>O </a:t>
            </a:r>
            <a:r>
              <a:rPr lang="pt-BR" b="1" dirty="0" err="1">
                <a:ea typeface="MS PGothic" pitchFamily="34" charset="-128"/>
              </a:rPr>
              <a:t>iloc</a:t>
            </a:r>
            <a:r>
              <a:rPr lang="pt-BR" dirty="0">
                <a:ea typeface="MS PGothic" pitchFamily="34" charset="-128"/>
              </a:rPr>
              <a:t> tem a mesma estrutura do </a:t>
            </a:r>
            <a:r>
              <a:rPr lang="pt-BR" b="1" dirty="0" err="1">
                <a:ea typeface="MS PGothic" pitchFamily="34" charset="-128"/>
              </a:rPr>
              <a:t>loc</a:t>
            </a:r>
            <a:r>
              <a:rPr lang="pt-BR" dirty="0">
                <a:ea typeface="MS PGothic" pitchFamily="34" charset="-128"/>
              </a:rPr>
              <a:t>, mas ao invés de receber um índice da linha, ele recebe a posição dentro do </a:t>
            </a:r>
            <a:r>
              <a:rPr lang="pt-BR" dirty="0" err="1">
                <a:ea typeface="MS PGothic" pitchFamily="34" charset="-128"/>
              </a:rPr>
              <a:t>dataset</a:t>
            </a:r>
            <a:endParaRPr lang="pt-BR" dirty="0">
              <a:ea typeface="MS PGothic" pitchFamily="34" charset="-128"/>
            </a:endParaRPr>
          </a:p>
          <a:p>
            <a:pPr marL="857250" lvl="2" indent="-457200" algn="just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pt-BR" dirty="0">
                <a:ea typeface="MS PGothic" pitchFamily="34" charset="-128"/>
              </a:rPr>
              <a:t>Exemplo: Selecionar range de linhas, por posição</a:t>
            </a:r>
          </a:p>
          <a:p>
            <a:pPr marL="1257300" lvl="2" indent="-457200" algn="just">
              <a:buFont typeface="Arial" panose="020B0604020202020204" pitchFamily="34" charset="0"/>
              <a:buChar char="•"/>
            </a:pPr>
            <a:r>
              <a:rPr lang="pt-BR" sz="1800" dirty="0" err="1">
                <a:latin typeface="Courier" pitchFamily="2" charset="0"/>
              </a:rPr>
              <a:t>data_frame.iloc</a:t>
            </a:r>
            <a:r>
              <a:rPr lang="pt-BR" sz="1800" dirty="0">
                <a:latin typeface="Courier" pitchFamily="2" charset="0"/>
              </a:rPr>
              <a:t>[posicao1:posicao2]</a:t>
            </a:r>
          </a:p>
          <a:p>
            <a:pPr marL="400050" lvl="1" indent="0" algn="just"/>
            <a:endParaRPr lang="pt-BR" sz="2400" dirty="0"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64277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BA01EF-0C38-D94A-8F7B-23F4A4DF4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Selecionar</a:t>
            </a:r>
            <a:r>
              <a:rPr lang="en-US" dirty="0"/>
              <a:t> </a:t>
            </a:r>
            <a:r>
              <a:rPr lang="en-US" dirty="0" err="1"/>
              <a:t>subconjuntos</a:t>
            </a:r>
            <a:r>
              <a:rPr lang="en-US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E69B07-A85B-CF49-B3CF-D95F57EB03D5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FFA3CA4D-AA67-441D-99E6-70789FB05577}" type="slidenum">
              <a:rPr lang="pt-BR" smtClean="0"/>
              <a:pPr>
                <a:defRPr/>
              </a:pPr>
              <a:t>14</a:t>
            </a:fld>
            <a:endParaRPr lang="pt-BR"/>
          </a:p>
        </p:txBody>
      </p:sp>
      <p:sp>
        <p:nvSpPr>
          <p:cNvPr id="5" name="Content Placeholder 13">
            <a:extLst>
              <a:ext uri="{FF2B5EF4-FFF2-40B4-BE49-F238E27FC236}">
                <a16:creationId xmlns:a16="http://schemas.microsoft.com/office/drawing/2014/main" id="{8E5F9405-F021-314C-9783-7ABFB6E13E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2680" y="1752600"/>
            <a:ext cx="7931420" cy="4503736"/>
          </a:xfrm>
        </p:spPr>
        <p:txBody>
          <a:bodyPr>
            <a:norm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dirty="0"/>
              <a:t>Filtrar o </a:t>
            </a:r>
            <a:r>
              <a:rPr lang="pt-BR" sz="2800" dirty="0" err="1"/>
              <a:t>dataset</a:t>
            </a:r>
            <a:r>
              <a:rPr lang="pt-BR" sz="2800" dirty="0"/>
              <a:t>, com base em condições de valores das colunas, usando operadores de comparação e operadores lógicos</a:t>
            </a:r>
          </a:p>
          <a:p>
            <a:pPr marL="857250" lvl="1" indent="-457200" algn="just">
              <a:buFont typeface="Arial" panose="020B0604020202020204" pitchFamily="34" charset="0"/>
              <a:buChar char="•"/>
            </a:pPr>
            <a:r>
              <a:rPr lang="pt-BR" sz="1800" dirty="0" err="1">
                <a:latin typeface="Courier" pitchFamily="2" charset="0"/>
              </a:rPr>
              <a:t>data_frame</a:t>
            </a:r>
            <a:r>
              <a:rPr lang="pt-BR" sz="1800" dirty="0">
                <a:latin typeface="Courier" pitchFamily="2" charset="0"/>
              </a:rPr>
              <a:t>[</a:t>
            </a:r>
            <a:r>
              <a:rPr lang="pt-BR" sz="1800" dirty="0" err="1">
                <a:latin typeface="Courier" pitchFamily="2" charset="0"/>
              </a:rPr>
              <a:t>data_frame</a:t>
            </a:r>
            <a:r>
              <a:rPr lang="pt-BR" sz="1800" dirty="0">
                <a:latin typeface="Courier" pitchFamily="2" charset="0"/>
              </a:rPr>
              <a:t>[(‘coluna1’ OPC valor) OPL (‘coluna2’ OPC valor)]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E96FDB-CB97-4740-9606-B2608D2730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9916" b="7323"/>
          <a:stretch/>
        </p:blipFill>
        <p:spPr>
          <a:xfrm>
            <a:off x="1143000" y="4114800"/>
            <a:ext cx="4051300" cy="1905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FA12B69-A240-2345-846D-F3E426C957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06" t="76214" r="50000" b="12136"/>
          <a:stretch/>
        </p:blipFill>
        <p:spPr>
          <a:xfrm>
            <a:off x="5734425" y="4149811"/>
            <a:ext cx="2542770" cy="4572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8BAD2B8-1B75-0544-9566-99CBEC399894}"/>
              </a:ext>
            </a:extLst>
          </p:cNvPr>
          <p:cNvSpPr txBox="1"/>
          <p:nvPr/>
        </p:nvSpPr>
        <p:spPr>
          <a:xfrm>
            <a:off x="1143000" y="3705606"/>
            <a:ext cx="2805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accent2">
                    <a:lumMod val="75000"/>
                  </a:schemeClr>
                </a:solidFill>
              </a:rPr>
              <a:t>Operadores de Comparação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AE82FF-A4D2-F140-A1F4-8403C3A38FEE}"/>
              </a:ext>
            </a:extLst>
          </p:cNvPr>
          <p:cNvSpPr txBox="1"/>
          <p:nvPr/>
        </p:nvSpPr>
        <p:spPr>
          <a:xfrm>
            <a:off x="5639585" y="3780781"/>
            <a:ext cx="2028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accent2">
                    <a:lumMod val="75000"/>
                  </a:schemeClr>
                </a:solidFill>
              </a:rPr>
              <a:t>Operadores Lógicos</a:t>
            </a:r>
          </a:p>
        </p:txBody>
      </p:sp>
    </p:spTree>
    <p:extLst>
      <p:ext uri="{BB962C8B-B14F-4D97-AF65-F5344CB8AC3E}">
        <p14:creationId xmlns:p14="http://schemas.microsoft.com/office/powerpoint/2010/main" val="23875894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BA01EF-0C38-D94A-8F7B-23F4A4DF4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Agrupar</a:t>
            </a:r>
            <a:r>
              <a:rPr lang="en-US" dirty="0"/>
              <a:t> e </a:t>
            </a:r>
            <a:r>
              <a:rPr lang="en-US" dirty="0" err="1"/>
              <a:t>sumarizar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E69B07-A85B-CF49-B3CF-D95F57EB03D5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FFA3CA4D-AA67-441D-99E6-70789FB05577}" type="slidenum">
              <a:rPr lang="pt-BR" smtClean="0"/>
              <a:pPr>
                <a:defRPr/>
              </a:pPr>
              <a:t>15</a:t>
            </a:fld>
            <a:endParaRPr lang="pt-BR"/>
          </a:p>
        </p:txBody>
      </p:sp>
      <p:sp>
        <p:nvSpPr>
          <p:cNvPr id="5" name="Content Placeholder 13">
            <a:extLst>
              <a:ext uri="{FF2B5EF4-FFF2-40B4-BE49-F238E27FC236}">
                <a16:creationId xmlns:a16="http://schemas.microsoft.com/office/drawing/2014/main" id="{8E5F9405-F021-314C-9783-7ABFB6E13E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2680" y="1752600"/>
            <a:ext cx="7931420" cy="4503736"/>
          </a:xfrm>
        </p:spPr>
        <p:txBody>
          <a:bodyPr>
            <a:norm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dirty="0"/>
              <a:t>Agrupar o </a:t>
            </a:r>
            <a:r>
              <a:rPr lang="pt-BR" sz="2800" dirty="0" err="1"/>
              <a:t>dataset</a:t>
            </a:r>
            <a:r>
              <a:rPr lang="pt-BR" sz="2800" dirty="0"/>
              <a:t> por </a:t>
            </a:r>
            <a:r>
              <a:rPr lang="pt-BR" sz="2800" dirty="0" err="1"/>
              <a:t>X</a:t>
            </a:r>
            <a:r>
              <a:rPr lang="pt-BR" sz="2800" dirty="0"/>
              <a:t> colunas e aplicar uma função de sumarização ou medida resumo.</a:t>
            </a:r>
          </a:p>
          <a:p>
            <a:pPr marL="857250" lvl="1" indent="-457200" algn="just">
              <a:buFont typeface="Arial" panose="020B0604020202020204" pitchFamily="34" charset="0"/>
              <a:buChar char="•"/>
            </a:pPr>
            <a:r>
              <a:rPr lang="pt-BR" sz="1800" dirty="0" err="1">
                <a:latin typeface="Courier" pitchFamily="2" charset="0"/>
              </a:rPr>
              <a:t>data_frame.groupby</a:t>
            </a:r>
            <a:r>
              <a:rPr lang="pt-BR" sz="1800" dirty="0">
                <a:latin typeface="Courier" pitchFamily="2" charset="0"/>
              </a:rPr>
              <a:t>([‘colunaa_agrupar1’, ‘coluna_agrupar2’])[‘</a:t>
            </a:r>
            <a:r>
              <a:rPr lang="pt-BR" sz="1800" dirty="0" err="1">
                <a:latin typeface="Courier" pitchFamily="2" charset="0"/>
              </a:rPr>
              <a:t>coluna_sumarizar</a:t>
            </a:r>
            <a:r>
              <a:rPr lang="pt-BR" sz="1800" dirty="0">
                <a:latin typeface="Courier" pitchFamily="2" charset="0"/>
              </a:rPr>
              <a:t>’].FUN()</a:t>
            </a:r>
          </a:p>
          <a:p>
            <a:pPr marL="857250" lvl="1" indent="-457200" algn="just">
              <a:buFont typeface="Arial" panose="020B0604020202020204" pitchFamily="34" charset="0"/>
              <a:buChar char="•"/>
            </a:pPr>
            <a:r>
              <a:rPr lang="pt-BR" dirty="0">
                <a:ea typeface="MS PGothic" pitchFamily="34" charset="-128"/>
              </a:rPr>
              <a:t>FUN = Função de sumarização ou medida resumo</a:t>
            </a:r>
          </a:p>
          <a:p>
            <a:pPr marL="1257300" lvl="2" indent="-457200" algn="just">
              <a:buFont typeface="Arial" panose="020B0604020202020204" pitchFamily="34" charset="0"/>
              <a:buChar char="•"/>
            </a:pPr>
            <a:r>
              <a:rPr lang="pt-BR" sz="1800" dirty="0">
                <a:latin typeface="Courier" pitchFamily="2" charset="0"/>
                <a:ea typeface="MS PGothic" pitchFamily="34" charset="-128"/>
              </a:rPr>
              <a:t>sum() = soma</a:t>
            </a:r>
          </a:p>
          <a:p>
            <a:pPr marL="1257300" lvl="2" indent="-457200" algn="just">
              <a:buFont typeface="Arial" panose="020B0604020202020204" pitchFamily="34" charset="0"/>
              <a:buChar char="•"/>
            </a:pPr>
            <a:r>
              <a:rPr lang="pt-BR" sz="1800" dirty="0" err="1">
                <a:latin typeface="Courier" pitchFamily="2" charset="0"/>
                <a:ea typeface="MS PGothic" pitchFamily="34" charset="-128"/>
              </a:rPr>
              <a:t>mean</a:t>
            </a:r>
            <a:r>
              <a:rPr lang="pt-BR" sz="1800" dirty="0">
                <a:latin typeface="Courier" pitchFamily="2" charset="0"/>
                <a:ea typeface="MS PGothic" pitchFamily="34" charset="-128"/>
              </a:rPr>
              <a:t>(), </a:t>
            </a:r>
            <a:r>
              <a:rPr lang="pt-BR" sz="1800" dirty="0" err="1">
                <a:latin typeface="Courier" pitchFamily="2" charset="0"/>
                <a:ea typeface="MS PGothic" pitchFamily="34" charset="-128"/>
              </a:rPr>
              <a:t>mode</a:t>
            </a:r>
            <a:r>
              <a:rPr lang="pt-BR" sz="1800" dirty="0">
                <a:latin typeface="Courier" pitchFamily="2" charset="0"/>
                <a:ea typeface="MS PGothic" pitchFamily="34" charset="-128"/>
              </a:rPr>
              <a:t>(), </a:t>
            </a:r>
            <a:r>
              <a:rPr lang="pt-BR" sz="1800" dirty="0" err="1">
                <a:latin typeface="Courier" pitchFamily="2" charset="0"/>
                <a:ea typeface="MS PGothic" pitchFamily="34" charset="-128"/>
              </a:rPr>
              <a:t>median</a:t>
            </a:r>
            <a:r>
              <a:rPr lang="pt-BR" sz="1800" dirty="0">
                <a:latin typeface="Courier" pitchFamily="2" charset="0"/>
                <a:ea typeface="MS PGothic" pitchFamily="34" charset="-128"/>
              </a:rPr>
              <a:t>() = média, moda e mediana</a:t>
            </a:r>
          </a:p>
          <a:p>
            <a:pPr marL="1257300" lvl="2" indent="-457200" algn="just">
              <a:buFont typeface="Arial" panose="020B0604020202020204" pitchFamily="34" charset="0"/>
              <a:buChar char="•"/>
            </a:pPr>
            <a:r>
              <a:rPr lang="pt-BR" sz="1800" dirty="0" err="1">
                <a:latin typeface="Courier" pitchFamily="2" charset="0"/>
                <a:ea typeface="MS PGothic" pitchFamily="34" charset="-128"/>
              </a:rPr>
              <a:t>std</a:t>
            </a:r>
            <a:r>
              <a:rPr lang="pt-BR" sz="1800" dirty="0">
                <a:latin typeface="Courier" pitchFamily="2" charset="0"/>
                <a:ea typeface="MS PGothic" pitchFamily="34" charset="-128"/>
              </a:rPr>
              <a:t>(), var() = desvio padrão, variância</a:t>
            </a:r>
          </a:p>
          <a:p>
            <a:pPr marL="1257300" lvl="2" indent="-457200" algn="just">
              <a:buFont typeface="Arial" panose="020B0604020202020204" pitchFamily="34" charset="0"/>
              <a:buChar char="•"/>
            </a:pPr>
            <a:r>
              <a:rPr lang="pt-BR" sz="1800" dirty="0" err="1">
                <a:latin typeface="Courier" pitchFamily="2" charset="0"/>
                <a:ea typeface="MS PGothic" pitchFamily="34" charset="-128"/>
              </a:rPr>
              <a:t>max</a:t>
            </a:r>
            <a:r>
              <a:rPr lang="pt-BR" sz="1800" dirty="0">
                <a:latin typeface="Courier" pitchFamily="2" charset="0"/>
                <a:ea typeface="MS PGothic" pitchFamily="34" charset="-128"/>
              </a:rPr>
              <a:t>(), min() = máximo, mínimo</a:t>
            </a:r>
            <a:endParaRPr lang="pt-BR" dirty="0">
              <a:latin typeface="Courier" pitchFamily="2" charset="0"/>
              <a:ea typeface="MS PGothic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307435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BA01EF-0C38-D94A-8F7B-23F4A4DF4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Agrupar</a:t>
            </a:r>
            <a:r>
              <a:rPr lang="en-US" dirty="0"/>
              <a:t> e </a:t>
            </a:r>
            <a:r>
              <a:rPr lang="en-US" dirty="0" err="1"/>
              <a:t>sumarizar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E69B07-A85B-CF49-B3CF-D95F57EB03D5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FFA3CA4D-AA67-441D-99E6-70789FB05577}" type="slidenum">
              <a:rPr lang="pt-BR" smtClean="0"/>
              <a:pPr>
                <a:defRPr/>
              </a:pPr>
              <a:t>16</a:t>
            </a:fld>
            <a:endParaRPr lang="pt-BR"/>
          </a:p>
        </p:txBody>
      </p:sp>
      <p:sp>
        <p:nvSpPr>
          <p:cNvPr id="5" name="Content Placeholder 13">
            <a:extLst>
              <a:ext uri="{FF2B5EF4-FFF2-40B4-BE49-F238E27FC236}">
                <a16:creationId xmlns:a16="http://schemas.microsoft.com/office/drawing/2014/main" id="{8E5F9405-F021-314C-9783-7ABFB6E13E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2680" y="1752600"/>
            <a:ext cx="7931420" cy="4503736"/>
          </a:xfrm>
        </p:spPr>
        <p:txBody>
          <a:bodyPr>
            <a:normAutofit fontScale="92500" lnSpcReduction="10000"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dirty="0"/>
              <a:t>Montar uma </a:t>
            </a:r>
            <a:r>
              <a:rPr lang="pt-BR" sz="2800" dirty="0" err="1"/>
              <a:t>Pivot</a:t>
            </a:r>
            <a:r>
              <a:rPr lang="pt-BR" sz="2800" dirty="0"/>
              <a:t> </a:t>
            </a:r>
            <a:r>
              <a:rPr lang="pt-BR" sz="2800" dirty="0" err="1"/>
              <a:t>Table</a:t>
            </a:r>
            <a:r>
              <a:rPr lang="pt-BR" sz="2800" dirty="0"/>
              <a:t>, entre 2 colunas categóricas, aplicar uma função de sumarização ou medida resumo, preencher com zeros quando resultado = </a:t>
            </a:r>
            <a:r>
              <a:rPr lang="pt-BR" sz="2800" dirty="0" err="1"/>
              <a:t>NaN</a:t>
            </a:r>
            <a:endParaRPr lang="pt-BR" sz="2800" dirty="0"/>
          </a:p>
          <a:p>
            <a:pPr marL="857250" lvl="1" indent="-457200" algn="just">
              <a:buFont typeface="Arial" panose="020B0604020202020204" pitchFamily="34" charset="0"/>
              <a:buChar char="•"/>
            </a:pPr>
            <a:r>
              <a:rPr lang="pt-BR" sz="1800" dirty="0" err="1">
                <a:latin typeface="Courier" pitchFamily="2" charset="0"/>
              </a:rPr>
              <a:t>pd.pivot_table</a:t>
            </a:r>
            <a:r>
              <a:rPr lang="pt-BR" sz="1800" dirty="0">
                <a:latin typeface="Courier" pitchFamily="2" charset="0"/>
              </a:rPr>
              <a:t>(</a:t>
            </a:r>
            <a:r>
              <a:rPr lang="pt-BR" sz="1800" dirty="0" err="1">
                <a:latin typeface="Courier" pitchFamily="2" charset="0"/>
              </a:rPr>
              <a:t>data_frame</a:t>
            </a:r>
            <a:r>
              <a:rPr lang="pt-BR" sz="1800" dirty="0">
                <a:latin typeface="Courier" pitchFamily="2" charset="0"/>
              </a:rPr>
              <a:t>, index=[‘colunax1’, ‘colunax2’], </a:t>
            </a:r>
            <a:r>
              <a:rPr lang="pt-BR" sz="1800" dirty="0" err="1">
                <a:latin typeface="Courier" pitchFamily="2" charset="0"/>
              </a:rPr>
              <a:t>values</a:t>
            </a:r>
            <a:r>
              <a:rPr lang="pt-BR" sz="1800" dirty="0">
                <a:latin typeface="Courier" pitchFamily="2" charset="0"/>
              </a:rPr>
              <a:t> = [‘</a:t>
            </a:r>
            <a:r>
              <a:rPr lang="pt-BR" sz="1800" dirty="0" err="1">
                <a:latin typeface="Courier" pitchFamily="2" charset="0"/>
              </a:rPr>
              <a:t>coluna_sumarizar</a:t>
            </a:r>
            <a:r>
              <a:rPr lang="pt-BR" sz="1800" dirty="0">
                <a:latin typeface="Courier" pitchFamily="2" charset="0"/>
              </a:rPr>
              <a:t>’], </a:t>
            </a:r>
            <a:r>
              <a:rPr lang="pt-BR" sz="1800" dirty="0" err="1">
                <a:latin typeface="Courier" pitchFamily="2" charset="0"/>
              </a:rPr>
              <a:t>columns</a:t>
            </a:r>
            <a:r>
              <a:rPr lang="pt-BR" sz="1800" dirty="0">
                <a:latin typeface="Courier" pitchFamily="2" charset="0"/>
              </a:rPr>
              <a:t> = [‘colunay1’, ‘colunay2’], </a:t>
            </a:r>
            <a:r>
              <a:rPr lang="pt-BR" sz="1800" dirty="0" err="1">
                <a:latin typeface="Courier" pitchFamily="2" charset="0"/>
              </a:rPr>
              <a:t>aggfunc</a:t>
            </a:r>
            <a:r>
              <a:rPr lang="pt-BR" sz="1800" dirty="0">
                <a:latin typeface="Courier" pitchFamily="2" charset="0"/>
              </a:rPr>
              <a:t>=[FUN], </a:t>
            </a:r>
            <a:r>
              <a:rPr lang="pt-BR" sz="1800" dirty="0" err="1">
                <a:latin typeface="Courier" pitchFamily="2" charset="0"/>
              </a:rPr>
              <a:t>fill_value</a:t>
            </a:r>
            <a:r>
              <a:rPr lang="pt-BR" sz="1800" dirty="0">
                <a:latin typeface="Courier" pitchFamily="2" charset="0"/>
              </a:rPr>
              <a:t>=0)</a:t>
            </a:r>
          </a:p>
          <a:p>
            <a:pPr marL="857250" lvl="1" indent="-457200" algn="just">
              <a:buFont typeface="Arial" panose="020B0604020202020204" pitchFamily="34" charset="0"/>
              <a:buChar char="•"/>
            </a:pPr>
            <a:r>
              <a:rPr lang="pt-BR" dirty="0">
                <a:ea typeface="MS PGothic" pitchFamily="34" charset="-128"/>
              </a:rPr>
              <a:t>FUN = Função de sumarização ou medida resumo</a:t>
            </a:r>
          </a:p>
          <a:p>
            <a:pPr marL="1257300" lvl="2" indent="-457200" algn="just">
              <a:buFont typeface="Arial" panose="020B0604020202020204" pitchFamily="34" charset="0"/>
              <a:buChar char="•"/>
            </a:pPr>
            <a:r>
              <a:rPr lang="pt-BR" sz="1800" dirty="0" err="1">
                <a:latin typeface="Courier" pitchFamily="2" charset="0"/>
                <a:ea typeface="MS PGothic" pitchFamily="34" charset="-128"/>
              </a:rPr>
              <a:t>np.sum</a:t>
            </a:r>
            <a:r>
              <a:rPr lang="pt-BR" sz="1800" dirty="0">
                <a:latin typeface="Courier" pitchFamily="2" charset="0"/>
                <a:ea typeface="MS PGothic" pitchFamily="34" charset="-128"/>
              </a:rPr>
              <a:t> = soma</a:t>
            </a:r>
          </a:p>
          <a:p>
            <a:pPr marL="1257300" lvl="2" indent="-457200" algn="just">
              <a:buFont typeface="Arial" panose="020B0604020202020204" pitchFamily="34" charset="0"/>
              <a:buChar char="•"/>
            </a:pPr>
            <a:r>
              <a:rPr lang="pt-BR" sz="1800" dirty="0" err="1">
                <a:latin typeface="Courier" pitchFamily="2" charset="0"/>
                <a:ea typeface="MS PGothic" pitchFamily="34" charset="-128"/>
              </a:rPr>
              <a:t>np.mean</a:t>
            </a:r>
            <a:r>
              <a:rPr lang="pt-BR" sz="1800" dirty="0">
                <a:latin typeface="Courier" pitchFamily="2" charset="0"/>
                <a:ea typeface="MS PGothic" pitchFamily="34" charset="-128"/>
              </a:rPr>
              <a:t>, </a:t>
            </a:r>
            <a:r>
              <a:rPr lang="pt-BR" sz="1800" dirty="0" err="1">
                <a:latin typeface="Courier" pitchFamily="2" charset="0"/>
                <a:ea typeface="MS PGothic" pitchFamily="34" charset="-128"/>
              </a:rPr>
              <a:t>np.mode</a:t>
            </a:r>
            <a:r>
              <a:rPr lang="pt-BR" sz="1800" dirty="0">
                <a:latin typeface="Courier" pitchFamily="2" charset="0"/>
                <a:ea typeface="MS PGothic" pitchFamily="34" charset="-128"/>
              </a:rPr>
              <a:t>, </a:t>
            </a:r>
            <a:r>
              <a:rPr lang="pt-BR" sz="1800" dirty="0" err="1">
                <a:latin typeface="Courier" pitchFamily="2" charset="0"/>
                <a:ea typeface="MS PGothic" pitchFamily="34" charset="-128"/>
              </a:rPr>
              <a:t>np.median</a:t>
            </a:r>
            <a:r>
              <a:rPr lang="pt-BR" sz="1800" dirty="0">
                <a:latin typeface="Courier" pitchFamily="2" charset="0"/>
                <a:ea typeface="MS PGothic" pitchFamily="34" charset="-128"/>
              </a:rPr>
              <a:t> = média, moda e mediana</a:t>
            </a:r>
          </a:p>
          <a:p>
            <a:pPr marL="1257300" lvl="2" indent="-457200" algn="just">
              <a:buFont typeface="Arial" panose="020B0604020202020204" pitchFamily="34" charset="0"/>
              <a:buChar char="•"/>
            </a:pPr>
            <a:r>
              <a:rPr lang="pt-BR" sz="1800" dirty="0" err="1">
                <a:latin typeface="Courier" pitchFamily="2" charset="0"/>
                <a:ea typeface="MS PGothic" pitchFamily="34" charset="-128"/>
              </a:rPr>
              <a:t>np.std</a:t>
            </a:r>
            <a:r>
              <a:rPr lang="pt-BR" sz="1800" dirty="0">
                <a:latin typeface="Courier" pitchFamily="2" charset="0"/>
                <a:ea typeface="MS PGothic" pitchFamily="34" charset="-128"/>
              </a:rPr>
              <a:t>, </a:t>
            </a:r>
            <a:r>
              <a:rPr lang="pt-BR" sz="1800" dirty="0" err="1">
                <a:latin typeface="Courier" pitchFamily="2" charset="0"/>
                <a:ea typeface="MS PGothic" pitchFamily="34" charset="-128"/>
              </a:rPr>
              <a:t>np.var</a:t>
            </a:r>
            <a:r>
              <a:rPr lang="pt-BR" sz="1800" dirty="0">
                <a:latin typeface="Courier" pitchFamily="2" charset="0"/>
                <a:ea typeface="MS PGothic" pitchFamily="34" charset="-128"/>
              </a:rPr>
              <a:t> = desvio padrão, variância</a:t>
            </a:r>
          </a:p>
          <a:p>
            <a:pPr marL="1257300" lvl="2" indent="-457200" algn="just">
              <a:buFont typeface="Arial" panose="020B0604020202020204" pitchFamily="34" charset="0"/>
              <a:buChar char="•"/>
            </a:pPr>
            <a:r>
              <a:rPr lang="pt-BR" sz="1800" dirty="0" err="1">
                <a:latin typeface="Courier" pitchFamily="2" charset="0"/>
                <a:ea typeface="MS PGothic" pitchFamily="34" charset="-128"/>
              </a:rPr>
              <a:t>np.max</a:t>
            </a:r>
            <a:r>
              <a:rPr lang="pt-BR" sz="1800" dirty="0">
                <a:latin typeface="Courier" pitchFamily="2" charset="0"/>
                <a:ea typeface="MS PGothic" pitchFamily="34" charset="-128"/>
              </a:rPr>
              <a:t>, </a:t>
            </a:r>
            <a:r>
              <a:rPr lang="pt-BR" sz="1800" dirty="0" err="1">
                <a:latin typeface="Courier" pitchFamily="2" charset="0"/>
                <a:ea typeface="MS PGothic" pitchFamily="34" charset="-128"/>
              </a:rPr>
              <a:t>np.min</a:t>
            </a:r>
            <a:r>
              <a:rPr lang="pt-BR" sz="1800" dirty="0">
                <a:latin typeface="Courier" pitchFamily="2" charset="0"/>
                <a:ea typeface="MS PGothic" pitchFamily="34" charset="-128"/>
              </a:rPr>
              <a:t> = máximo, mínimo</a:t>
            </a:r>
            <a:endParaRPr lang="pt-BR" dirty="0">
              <a:latin typeface="Courier" pitchFamily="2" charset="0"/>
              <a:ea typeface="MS PGothic" pitchFamily="34" charset="-128"/>
            </a:endParaRPr>
          </a:p>
          <a:p>
            <a:pPr marL="857250" lvl="1" indent="-457200" algn="just">
              <a:buFont typeface="Arial" panose="020B0604020202020204" pitchFamily="34" charset="0"/>
              <a:buChar char="•"/>
            </a:pPr>
            <a:endParaRPr lang="pt-BR" sz="1800" dirty="0"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78751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BA01EF-0C38-D94A-8F7B-23F4A4DF4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Dados </a:t>
            </a:r>
            <a:r>
              <a:rPr lang="en-US" dirty="0" err="1"/>
              <a:t>Duplicados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E69B07-A85B-CF49-B3CF-D95F57EB03D5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FFA3CA4D-AA67-441D-99E6-70789FB05577}" type="slidenum">
              <a:rPr lang="pt-BR" smtClean="0"/>
              <a:pPr>
                <a:defRPr/>
              </a:pPr>
              <a:t>17</a:t>
            </a:fld>
            <a:endParaRPr lang="pt-BR"/>
          </a:p>
        </p:txBody>
      </p:sp>
      <p:sp>
        <p:nvSpPr>
          <p:cNvPr id="5" name="Content Placeholder 13">
            <a:extLst>
              <a:ext uri="{FF2B5EF4-FFF2-40B4-BE49-F238E27FC236}">
                <a16:creationId xmlns:a16="http://schemas.microsoft.com/office/drawing/2014/main" id="{8E5F9405-F021-314C-9783-7ABFB6E13E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2680" y="1752600"/>
            <a:ext cx="7931420" cy="4503736"/>
          </a:xfrm>
        </p:spPr>
        <p:txBody>
          <a:bodyPr>
            <a:normAutofit lnSpcReduction="10000"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dirty="0"/>
              <a:t>Encontrar linhas duplicadas, baseado em todas as colunas</a:t>
            </a:r>
          </a:p>
          <a:p>
            <a:pPr marL="857250" lvl="1" indent="-457200" algn="just">
              <a:buFont typeface="Arial" panose="020B0604020202020204" pitchFamily="34" charset="0"/>
              <a:buChar char="•"/>
            </a:pPr>
            <a:r>
              <a:rPr lang="pt-BR" sz="1800" dirty="0">
                <a:latin typeface="Courier" pitchFamily="2" charset="0"/>
              </a:rPr>
              <a:t>duplicados = </a:t>
            </a:r>
            <a:r>
              <a:rPr lang="pt-BR" sz="1800" dirty="0" err="1">
                <a:latin typeface="Courier" pitchFamily="2" charset="0"/>
              </a:rPr>
              <a:t>data_frame</a:t>
            </a:r>
            <a:r>
              <a:rPr lang="pt-BR" sz="1800" dirty="0">
                <a:latin typeface="Courier" pitchFamily="2" charset="0"/>
              </a:rPr>
              <a:t>[</a:t>
            </a:r>
            <a:r>
              <a:rPr lang="pt-BR" sz="1800" dirty="0" err="1">
                <a:latin typeface="Courier" pitchFamily="2" charset="0"/>
              </a:rPr>
              <a:t>data_frame.duplicated</a:t>
            </a:r>
            <a:r>
              <a:rPr lang="pt-BR" sz="1800" dirty="0">
                <a:latin typeface="Courier" pitchFamily="2" charset="0"/>
              </a:rPr>
              <a:t>(</a:t>
            </a:r>
            <a:r>
              <a:rPr lang="pt-BR" sz="1800" dirty="0" err="1">
                <a:latin typeface="Courier" pitchFamily="2" charset="0"/>
              </a:rPr>
              <a:t>keep</a:t>
            </a:r>
            <a:r>
              <a:rPr lang="pt-BR" sz="1800" dirty="0">
                <a:latin typeface="Courier" pitchFamily="2" charset="0"/>
              </a:rPr>
              <a:t> = False)]</a:t>
            </a:r>
            <a:endParaRPr lang="pt-BR" sz="2800" dirty="0"/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dirty="0"/>
              <a:t>Encontrar linhas duplicadas, baseado em colunas específicas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pt-BR" sz="1800" dirty="0">
                <a:latin typeface="Courier" pitchFamily="2" charset="0"/>
              </a:rPr>
              <a:t>duplicados = </a:t>
            </a:r>
            <a:r>
              <a:rPr lang="pt-BR" sz="1800" dirty="0" err="1">
                <a:latin typeface="Courier" pitchFamily="2" charset="0"/>
              </a:rPr>
              <a:t>data_frame</a:t>
            </a:r>
            <a:r>
              <a:rPr lang="pt-BR" sz="1800" dirty="0">
                <a:latin typeface="Courier" pitchFamily="2" charset="0"/>
              </a:rPr>
              <a:t>[</a:t>
            </a:r>
            <a:r>
              <a:rPr lang="pt-BR" sz="1800" dirty="0" err="1">
                <a:latin typeface="Courier" pitchFamily="2" charset="0"/>
              </a:rPr>
              <a:t>data_frame.duplicated</a:t>
            </a:r>
            <a:r>
              <a:rPr lang="pt-BR" sz="1800" dirty="0">
                <a:latin typeface="Courier" pitchFamily="2" charset="0"/>
              </a:rPr>
              <a:t>([‘coluna1’, ‘coluna2’], </a:t>
            </a:r>
            <a:r>
              <a:rPr lang="pt-BR" sz="1800" dirty="0" err="1">
                <a:latin typeface="Courier" pitchFamily="2" charset="0"/>
              </a:rPr>
              <a:t>keep</a:t>
            </a:r>
            <a:r>
              <a:rPr lang="pt-BR" sz="1800" dirty="0">
                <a:latin typeface="Courier" pitchFamily="2" charset="0"/>
              </a:rPr>
              <a:t> = False)]</a:t>
            </a:r>
          </a:p>
          <a:p>
            <a:pPr marL="457200" lvl="1" indent="-457200" algn="just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pt-BR" dirty="0">
                <a:ea typeface="MS PGothic" pitchFamily="34" charset="-128"/>
              </a:rPr>
              <a:t>Remover linhas duplicadas, usando variável com esta informação</a:t>
            </a:r>
          </a:p>
          <a:p>
            <a:pPr marL="857250" lvl="2" indent="-457200" algn="just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pt-BR" sz="1800" dirty="0" err="1">
                <a:latin typeface="Courier" pitchFamily="2" charset="0"/>
              </a:rPr>
              <a:t>data_frame</a:t>
            </a:r>
            <a:r>
              <a:rPr lang="pt-BR" sz="1800" dirty="0">
                <a:latin typeface="Courier" pitchFamily="2" charset="0"/>
              </a:rPr>
              <a:t> = </a:t>
            </a:r>
            <a:r>
              <a:rPr lang="pt-BR" sz="1800" dirty="0" err="1">
                <a:latin typeface="Courier" pitchFamily="2" charset="0"/>
              </a:rPr>
              <a:t>data_frame</a:t>
            </a:r>
            <a:r>
              <a:rPr lang="pt-BR" sz="1800" dirty="0">
                <a:latin typeface="Courier" pitchFamily="2" charset="0"/>
              </a:rPr>
              <a:t>[~duplicados]</a:t>
            </a:r>
            <a:endParaRPr lang="pt-BR" sz="1800" dirty="0">
              <a:ea typeface="MS PGothic" pitchFamily="34" charset="-128"/>
            </a:endParaRPr>
          </a:p>
          <a:p>
            <a:pPr marL="857250" lvl="1" indent="-457200" algn="just">
              <a:buFont typeface="Arial" panose="020B0604020202020204" pitchFamily="34" charset="0"/>
              <a:buChar char="•"/>
            </a:pPr>
            <a:endParaRPr lang="pt-BR" sz="1800" dirty="0"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17110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0EE937-184D-544D-9125-2C86F9F3C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Manipulação de Datas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DC2AE2-D193-2143-9922-62B48F0B6F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1600201"/>
            <a:ext cx="7923213" cy="533400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/>
              <a:t>Tabela de Formatos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1EE520-36FE-0544-A1BD-26EB1DA73FCE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FFA3CA4D-AA67-441D-99E6-70789FB05577}" type="slidenum">
              <a:rPr lang="pt-BR" smtClean="0"/>
              <a:pPr>
                <a:defRPr/>
              </a:pPr>
              <a:t>18</a:t>
            </a:fld>
            <a:endParaRPr lang="pt-B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987070-CD3D-9043-89BE-54AA3D5DB4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200" y="2266837"/>
            <a:ext cx="4953000" cy="4247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9831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0EE937-184D-544D-9125-2C86F9F3C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Manipulação de Datas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DC2AE2-D193-2143-9922-62B48F0B6F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1600201"/>
            <a:ext cx="7923213" cy="533400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/>
              <a:t>Extrair sumarizações e medidas por partes de uma data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pt-BR" sz="2000" dirty="0" err="1">
                <a:latin typeface="Courier" pitchFamily="2" charset="0"/>
              </a:rPr>
              <a:t>data_frame.resample</a:t>
            </a:r>
            <a:r>
              <a:rPr lang="pt-BR" sz="2000" dirty="0">
                <a:latin typeface="Courier" pitchFamily="2" charset="0"/>
              </a:rPr>
              <a:t>(‘</a:t>
            </a:r>
            <a:r>
              <a:rPr lang="pt-BR" sz="2000" dirty="0" err="1">
                <a:latin typeface="Courier" pitchFamily="2" charset="0"/>
              </a:rPr>
              <a:t>formato_data</a:t>
            </a:r>
            <a:r>
              <a:rPr lang="pt-BR" sz="2000" dirty="0">
                <a:latin typeface="Courier" pitchFamily="2" charset="0"/>
              </a:rPr>
              <a:t>’).FUN</a:t>
            </a:r>
          </a:p>
          <a:p>
            <a:pPr marL="857250" lvl="1" indent="-457200" algn="just">
              <a:buFont typeface="Arial" panose="020B0604020202020204" pitchFamily="34" charset="0"/>
              <a:buChar char="•"/>
            </a:pPr>
            <a:r>
              <a:rPr lang="pt-BR" dirty="0">
                <a:ea typeface="MS PGothic" pitchFamily="34" charset="-128"/>
              </a:rPr>
              <a:t>FUN = Função de sumarização ou medida resumo</a:t>
            </a:r>
          </a:p>
          <a:p>
            <a:pPr marL="1257300" lvl="2" indent="-457200" algn="just">
              <a:buFont typeface="Arial" panose="020B0604020202020204" pitchFamily="34" charset="0"/>
              <a:buChar char="•"/>
            </a:pPr>
            <a:r>
              <a:rPr lang="pt-BR" sz="1800" dirty="0">
                <a:latin typeface="Courier" pitchFamily="2" charset="0"/>
                <a:ea typeface="MS PGothic" pitchFamily="34" charset="-128"/>
              </a:rPr>
              <a:t>sum() = soma</a:t>
            </a:r>
          </a:p>
          <a:p>
            <a:pPr marL="1257300" lvl="2" indent="-457200" algn="just">
              <a:buFont typeface="Arial" panose="020B0604020202020204" pitchFamily="34" charset="0"/>
              <a:buChar char="•"/>
            </a:pPr>
            <a:r>
              <a:rPr lang="pt-BR" sz="1800" dirty="0" err="1">
                <a:latin typeface="Courier" pitchFamily="2" charset="0"/>
                <a:ea typeface="MS PGothic" pitchFamily="34" charset="-128"/>
              </a:rPr>
              <a:t>mean</a:t>
            </a:r>
            <a:r>
              <a:rPr lang="pt-BR" sz="1800" dirty="0">
                <a:latin typeface="Courier" pitchFamily="2" charset="0"/>
                <a:ea typeface="MS PGothic" pitchFamily="34" charset="-128"/>
              </a:rPr>
              <a:t>(), </a:t>
            </a:r>
            <a:r>
              <a:rPr lang="pt-BR" sz="1800" dirty="0" err="1">
                <a:latin typeface="Courier" pitchFamily="2" charset="0"/>
                <a:ea typeface="MS PGothic" pitchFamily="34" charset="-128"/>
              </a:rPr>
              <a:t>mode</a:t>
            </a:r>
            <a:r>
              <a:rPr lang="pt-BR" sz="1800" dirty="0">
                <a:latin typeface="Courier" pitchFamily="2" charset="0"/>
                <a:ea typeface="MS PGothic" pitchFamily="34" charset="-128"/>
              </a:rPr>
              <a:t>(), </a:t>
            </a:r>
            <a:r>
              <a:rPr lang="pt-BR" sz="1800" dirty="0" err="1">
                <a:latin typeface="Courier" pitchFamily="2" charset="0"/>
                <a:ea typeface="MS PGothic" pitchFamily="34" charset="-128"/>
              </a:rPr>
              <a:t>median</a:t>
            </a:r>
            <a:r>
              <a:rPr lang="pt-BR" sz="1800" dirty="0">
                <a:latin typeface="Courier" pitchFamily="2" charset="0"/>
                <a:ea typeface="MS PGothic" pitchFamily="34" charset="-128"/>
              </a:rPr>
              <a:t>() = média, moda e mediana</a:t>
            </a:r>
          </a:p>
          <a:p>
            <a:pPr marL="1257300" lvl="2" indent="-457200" algn="just">
              <a:buFont typeface="Arial" panose="020B0604020202020204" pitchFamily="34" charset="0"/>
              <a:buChar char="•"/>
            </a:pPr>
            <a:r>
              <a:rPr lang="pt-BR" sz="1800" dirty="0" err="1">
                <a:latin typeface="Courier" pitchFamily="2" charset="0"/>
                <a:ea typeface="MS PGothic" pitchFamily="34" charset="-128"/>
              </a:rPr>
              <a:t>std</a:t>
            </a:r>
            <a:r>
              <a:rPr lang="pt-BR" sz="1800" dirty="0">
                <a:latin typeface="Courier" pitchFamily="2" charset="0"/>
                <a:ea typeface="MS PGothic" pitchFamily="34" charset="-128"/>
              </a:rPr>
              <a:t>(), var() = desvio padrão, variância</a:t>
            </a:r>
          </a:p>
          <a:p>
            <a:pPr marL="1257300" lvl="2" indent="-457200" algn="just">
              <a:buFont typeface="Arial" panose="020B0604020202020204" pitchFamily="34" charset="0"/>
              <a:buChar char="•"/>
            </a:pPr>
            <a:r>
              <a:rPr lang="pt-BR" sz="1800" dirty="0" err="1">
                <a:latin typeface="Courier" pitchFamily="2" charset="0"/>
                <a:ea typeface="MS PGothic" pitchFamily="34" charset="-128"/>
              </a:rPr>
              <a:t>max</a:t>
            </a:r>
            <a:r>
              <a:rPr lang="pt-BR" sz="1800" dirty="0">
                <a:latin typeface="Courier" pitchFamily="2" charset="0"/>
                <a:ea typeface="MS PGothic" pitchFamily="34" charset="-128"/>
              </a:rPr>
              <a:t>(), min() = máximo, mínimo</a:t>
            </a:r>
            <a:endParaRPr lang="pt-BR" dirty="0">
              <a:latin typeface="Courier" pitchFamily="2" charset="0"/>
              <a:ea typeface="MS PGothic" pitchFamily="34" charset="-128"/>
            </a:endParaRPr>
          </a:p>
          <a:p>
            <a:pPr marL="857250" lvl="1" indent="-457200">
              <a:buFont typeface="Arial" panose="020B0604020202020204" pitchFamily="34" charset="0"/>
              <a:buChar char="•"/>
            </a:pPr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1EE520-36FE-0544-A1BD-26EB1DA73FCE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FFA3CA4D-AA67-441D-99E6-70789FB05577}" type="slidenum">
              <a:rPr lang="pt-BR" smtClean="0"/>
              <a:pPr>
                <a:defRPr/>
              </a:pPr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021907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Text Box 3"/>
          <p:cNvSpPr txBox="1">
            <a:spLocks noChangeArrowheads="1"/>
          </p:cNvSpPr>
          <p:nvPr/>
        </p:nvSpPr>
        <p:spPr bwMode="auto">
          <a:xfrm>
            <a:off x="6707188" y="6453188"/>
            <a:ext cx="2133600" cy="268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1pPr>
            <a:lvl2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B4619A4C-8313-47A2-91A2-630AA00B1779}" type="slidenum">
              <a:rPr lang="pt-BR" sz="1400">
                <a:solidFill>
                  <a:srgbClr val="898989"/>
                </a:solidFill>
                <a:latin typeface="Arial" charset="0"/>
              </a:rPr>
              <a:pPr algn="r" eaLnBrk="1" hangingPunct="1">
                <a:buClrTx/>
                <a:buFontTx/>
                <a:buNone/>
              </a:pPr>
              <a:t>2</a:t>
            </a:fld>
            <a:endParaRPr lang="pt-BR" sz="1400">
              <a:solidFill>
                <a:srgbClr val="898989"/>
              </a:solidFill>
              <a:latin typeface="Arial" charset="0"/>
            </a:endParaRPr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457200" y="623886"/>
            <a:ext cx="8228013" cy="792163"/>
          </a:xfrm>
        </p:spPr>
        <p:txBody>
          <a:bodyPr/>
          <a:lstStyle/>
          <a:p>
            <a:r>
              <a:rPr lang="en-US" dirty="0"/>
              <a:t>Agenda – Aula 4</a:t>
            </a:r>
          </a:p>
        </p:txBody>
      </p:sp>
      <p:sp>
        <p:nvSpPr>
          <p:cNvPr id="5125" name="Espaço Reservado para Número de Slide 4"/>
          <p:cNvSpPr>
            <a:spLocks noGrp="1"/>
          </p:cNvSpPr>
          <p:nvPr>
            <p:ph type="sldNum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fld id="{A1B141F9-526B-43D9-BBE7-E13A95E5E751}" type="slidenum">
              <a:rPr lang="pt-BR" smtClean="0">
                <a:latin typeface="Arial" charset="0"/>
              </a:rPr>
              <a:pPr/>
              <a:t>2</a:t>
            </a:fld>
            <a:endParaRPr lang="pt-BR" dirty="0">
              <a:latin typeface="Arial" charset="0"/>
            </a:endParaRPr>
          </a:p>
        </p:txBody>
      </p:sp>
      <p:sp>
        <p:nvSpPr>
          <p:cNvPr id="12" name="Content Placeholder 13">
            <a:extLst>
              <a:ext uri="{FF2B5EF4-FFF2-40B4-BE49-F238E27FC236}">
                <a16:creationId xmlns:a16="http://schemas.microsoft.com/office/drawing/2014/main" id="{0BC616CD-DBC6-2848-A98E-0AD1458DDE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2680" y="1752600"/>
            <a:ext cx="3962400" cy="4503736"/>
          </a:xfrm>
        </p:spPr>
        <p:txBody>
          <a:bodyPr>
            <a:normAutofit/>
          </a:bodyPr>
          <a:lstStyle/>
          <a:p>
            <a:pPr marL="0" indent="0"/>
            <a:r>
              <a:rPr lang="en-US" sz="2800" dirty="0" err="1"/>
              <a:t>Teórica</a:t>
            </a:r>
            <a:r>
              <a:rPr lang="en-US" sz="2800" dirty="0"/>
              <a:t> / </a:t>
            </a:r>
            <a:r>
              <a:rPr lang="en-US" sz="2800" dirty="0" err="1"/>
              <a:t>Prática</a:t>
            </a: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800" dirty="0"/>
              <a:t>Data Wrangling / Data Preparation</a:t>
            </a:r>
          </a:p>
          <a:p>
            <a:pPr marL="857250" lvl="2" indent="-457200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sz="1200" dirty="0" err="1">
                <a:ea typeface="MS PGothic" pitchFamily="34" charset="-128"/>
              </a:rPr>
              <a:t>Trabalhar</a:t>
            </a:r>
            <a:r>
              <a:rPr lang="en-US" sz="1200" dirty="0">
                <a:ea typeface="MS PGothic" pitchFamily="34" charset="-128"/>
              </a:rPr>
              <a:t> com </a:t>
            </a:r>
            <a:r>
              <a:rPr lang="en-US" sz="1200" dirty="0" err="1">
                <a:ea typeface="MS PGothic" pitchFamily="34" charset="-128"/>
              </a:rPr>
              <a:t>variáveis</a:t>
            </a:r>
            <a:r>
              <a:rPr lang="en-US" sz="1200" dirty="0">
                <a:ea typeface="MS PGothic" pitchFamily="34" charset="-128"/>
              </a:rPr>
              <a:t> </a:t>
            </a:r>
            <a:r>
              <a:rPr lang="en-US" sz="1200" dirty="0" err="1">
                <a:ea typeface="MS PGothic" pitchFamily="34" charset="-128"/>
              </a:rPr>
              <a:t>categóricas</a:t>
            </a:r>
            <a:endParaRPr lang="en-US" sz="1200" dirty="0">
              <a:ea typeface="MS PGothic" pitchFamily="34" charset="-128"/>
            </a:endParaRPr>
          </a:p>
          <a:p>
            <a:pPr marL="857250" lvl="2" indent="-457200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sz="1200" dirty="0" err="1">
                <a:ea typeface="MS PGothic" pitchFamily="34" charset="-128"/>
              </a:rPr>
              <a:t>Selecionar</a:t>
            </a:r>
            <a:r>
              <a:rPr lang="en-US" sz="1200" dirty="0">
                <a:ea typeface="MS PGothic" pitchFamily="34" charset="-128"/>
              </a:rPr>
              <a:t> </a:t>
            </a:r>
            <a:r>
              <a:rPr lang="en-US" sz="1200" dirty="0" err="1">
                <a:ea typeface="MS PGothic" pitchFamily="34" charset="-128"/>
              </a:rPr>
              <a:t>subconjuntos</a:t>
            </a:r>
            <a:endParaRPr lang="en-US" sz="1200" dirty="0">
              <a:ea typeface="MS PGothic" pitchFamily="34" charset="-128"/>
            </a:endParaRPr>
          </a:p>
          <a:p>
            <a:pPr marL="857250" lvl="2" indent="-457200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sz="1200" dirty="0" err="1">
                <a:ea typeface="MS PGothic" pitchFamily="34" charset="-128"/>
              </a:rPr>
              <a:t>Agrupamento</a:t>
            </a:r>
            <a:r>
              <a:rPr lang="en-US" sz="1200" dirty="0">
                <a:ea typeface="MS PGothic" pitchFamily="34" charset="-128"/>
              </a:rPr>
              <a:t> e </a:t>
            </a:r>
            <a:r>
              <a:rPr lang="en-US" sz="1200" dirty="0" err="1">
                <a:ea typeface="MS PGothic" pitchFamily="34" charset="-128"/>
              </a:rPr>
              <a:t>Sumarização</a:t>
            </a:r>
            <a:r>
              <a:rPr lang="en-US" sz="1200" dirty="0">
                <a:ea typeface="MS PGothic" pitchFamily="34" charset="-128"/>
              </a:rPr>
              <a:t> de Dados</a:t>
            </a:r>
          </a:p>
          <a:p>
            <a:pPr marL="857250" lvl="2" indent="-457200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ea typeface="MS PGothic" pitchFamily="34" charset="-128"/>
              </a:rPr>
              <a:t>Dados </a:t>
            </a:r>
            <a:r>
              <a:rPr lang="en-US" sz="1200" dirty="0" err="1">
                <a:ea typeface="MS PGothic" pitchFamily="34" charset="-128"/>
              </a:rPr>
              <a:t>duplicados</a:t>
            </a:r>
            <a:endParaRPr lang="en-US" sz="1200" dirty="0">
              <a:ea typeface="MS PGothic" pitchFamily="34" charset="-128"/>
            </a:endParaRPr>
          </a:p>
          <a:p>
            <a:pPr marL="857250" lvl="2" indent="-457200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sz="1200" dirty="0" err="1">
                <a:ea typeface="MS PGothic" pitchFamily="34" charset="-128"/>
              </a:rPr>
              <a:t>Trabalhar</a:t>
            </a:r>
            <a:r>
              <a:rPr lang="en-US" sz="1200" dirty="0">
                <a:ea typeface="MS PGothic" pitchFamily="34" charset="-128"/>
              </a:rPr>
              <a:t> com </a:t>
            </a:r>
            <a:r>
              <a:rPr lang="en-US" sz="1200" dirty="0" err="1">
                <a:ea typeface="MS PGothic" pitchFamily="34" charset="-128"/>
              </a:rPr>
              <a:t>Datas</a:t>
            </a:r>
            <a:endParaRPr lang="en-US" sz="1200" dirty="0">
              <a:ea typeface="MS PGothic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916763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7ACF62-2347-A945-84E3-58E3A8EC1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Manipulação de Datas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E9A033-4FD6-764A-AD3C-D63D5EE8AE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/>
              <a:t>Criar coluna nova com base em parte da data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pt-BR" sz="1800" dirty="0" err="1">
                <a:latin typeface="Courier" pitchFamily="2" charset="0"/>
              </a:rPr>
              <a:t>data_frame</a:t>
            </a:r>
            <a:r>
              <a:rPr lang="pt-BR" sz="1800" dirty="0">
                <a:latin typeface="Courier" pitchFamily="2" charset="0"/>
              </a:rPr>
              <a:t>[‘</a:t>
            </a:r>
            <a:r>
              <a:rPr lang="pt-BR" sz="1800" dirty="0" err="1">
                <a:latin typeface="Courier" pitchFamily="2" charset="0"/>
              </a:rPr>
              <a:t>colunanova</a:t>
            </a:r>
            <a:r>
              <a:rPr lang="pt-BR" sz="1800" dirty="0">
                <a:latin typeface="Courier" pitchFamily="2" charset="0"/>
              </a:rPr>
              <a:t>'] = </a:t>
            </a:r>
            <a:r>
              <a:rPr lang="pt-BR" sz="1800" dirty="0" err="1">
                <a:latin typeface="Courier" pitchFamily="2" charset="0"/>
              </a:rPr>
              <a:t>pd.DatetimeIndex</a:t>
            </a:r>
            <a:r>
              <a:rPr lang="pt-BR" sz="1800" dirty="0">
                <a:latin typeface="Courier" pitchFamily="2" charset="0"/>
              </a:rPr>
              <a:t>(</a:t>
            </a:r>
            <a:r>
              <a:rPr lang="pt-BR" sz="1800" dirty="0" err="1">
                <a:latin typeface="Courier" pitchFamily="2" charset="0"/>
              </a:rPr>
              <a:t>df</a:t>
            </a:r>
            <a:r>
              <a:rPr lang="pt-BR" sz="1800" dirty="0">
                <a:latin typeface="Courier" pitchFamily="2" charset="0"/>
              </a:rPr>
              <a:t>[</a:t>
            </a:r>
            <a:r>
              <a:rPr lang="pt-BR" sz="1800" dirty="0" err="1">
                <a:latin typeface="Courier" pitchFamily="2" charset="0"/>
              </a:rPr>
              <a:t>coluna_data</a:t>
            </a:r>
            <a:r>
              <a:rPr lang="pt-BR" sz="1800" dirty="0">
                <a:latin typeface="Courier" pitchFamily="2" charset="0"/>
              </a:rPr>
              <a:t>’]).FDATA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endParaRPr lang="pt-BR" sz="1800" dirty="0">
              <a:latin typeface="Courier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/>
              <a:t>Funções de Datas (FDATA)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pt-BR" sz="1600" dirty="0" err="1">
                <a:latin typeface="Courier" pitchFamily="2" charset="0"/>
              </a:rPr>
              <a:t>month</a:t>
            </a:r>
            <a:endParaRPr lang="pt-BR" sz="1600" dirty="0">
              <a:latin typeface="Courier" pitchFamily="2" charset="0"/>
            </a:endParaRP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pt-BR" sz="1600" dirty="0" err="1">
                <a:latin typeface="Courier" pitchFamily="2" charset="0"/>
              </a:rPr>
              <a:t>year</a:t>
            </a:r>
            <a:endParaRPr lang="pt-BR" sz="1600" dirty="0">
              <a:latin typeface="Courier" pitchFamily="2" charset="0"/>
            </a:endParaRP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pt-BR" sz="1600" dirty="0" err="1">
                <a:latin typeface="Courier" pitchFamily="2" charset="0"/>
              </a:rPr>
              <a:t>day</a:t>
            </a:r>
            <a:endParaRPr lang="pt-BR" sz="1600" dirty="0">
              <a:latin typeface="Courier" pitchFamily="2" charset="0"/>
            </a:endParaRP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pt-BR" sz="1600" dirty="0" err="1">
                <a:latin typeface="Courier" pitchFamily="2" charset="0"/>
              </a:rPr>
              <a:t>weekday</a:t>
            </a:r>
            <a:endParaRPr lang="pt-BR" sz="1600" dirty="0">
              <a:latin typeface="Courier" pitchFamily="2" charset="0"/>
            </a:endParaRP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pt-BR" sz="1600" dirty="0">
                <a:latin typeface="Courier" pitchFamily="2" charset="0"/>
              </a:rPr>
              <a:t>hour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pt-BR" sz="1600" dirty="0">
                <a:latin typeface="Courier" pitchFamily="2" charset="0"/>
              </a:rPr>
              <a:t>minute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pt-BR" sz="1600" dirty="0" err="1">
                <a:latin typeface="Courier" pitchFamily="2" charset="0"/>
              </a:rPr>
              <a:t>second</a:t>
            </a:r>
            <a:endParaRPr lang="pt-BR" sz="1600" dirty="0">
              <a:latin typeface="Courier" pitchFamily="2" charset="0"/>
            </a:endParaRPr>
          </a:p>
          <a:p>
            <a:pPr marL="400050" lvl="1" indent="0"/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F3B60C-D70E-D54C-A210-019A0A0775A6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FFA3CA4D-AA67-441D-99E6-70789FB05577}" type="slidenum">
              <a:rPr lang="pt-BR" smtClean="0"/>
              <a:pPr>
                <a:defRPr/>
              </a:pPr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828754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3B8E08-90BF-7D43-ACC7-C1675249DA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Manipulação de Datas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4DE158-EFCE-C748-B987-9F749C71EB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/>
              <a:t>Converter </a:t>
            </a:r>
            <a:r>
              <a:rPr lang="pt-BR" dirty="0" err="1"/>
              <a:t>String</a:t>
            </a:r>
            <a:r>
              <a:rPr lang="pt-BR" dirty="0"/>
              <a:t> para </a:t>
            </a:r>
            <a:r>
              <a:rPr lang="pt-BR" dirty="0" err="1"/>
              <a:t>DateTime</a:t>
            </a:r>
            <a:endParaRPr lang="pt-BR" dirty="0"/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pt-BR" sz="2000" dirty="0" err="1">
                <a:latin typeface="Courier" pitchFamily="2" charset="0"/>
              </a:rPr>
              <a:t>data_frame</a:t>
            </a:r>
            <a:r>
              <a:rPr lang="pt-BR" sz="2000" dirty="0">
                <a:latin typeface="Courier" pitchFamily="2" charset="0"/>
              </a:rPr>
              <a:t>[‘</a:t>
            </a:r>
            <a:r>
              <a:rPr lang="pt-BR" sz="2000" dirty="0" err="1">
                <a:latin typeface="Courier" pitchFamily="2" charset="0"/>
              </a:rPr>
              <a:t>colunadata</a:t>
            </a:r>
            <a:r>
              <a:rPr lang="pt-BR" sz="2000" dirty="0">
                <a:latin typeface="Courier" pitchFamily="2" charset="0"/>
              </a:rPr>
              <a:t>’] = </a:t>
            </a:r>
            <a:r>
              <a:rPr lang="pt-BR" sz="2000" dirty="0" err="1">
                <a:latin typeface="Courier" pitchFamily="2" charset="0"/>
              </a:rPr>
              <a:t>pd.to_datetime</a:t>
            </a:r>
            <a:r>
              <a:rPr lang="pt-BR" sz="2000" dirty="0">
                <a:latin typeface="Courier" pitchFamily="2" charset="0"/>
              </a:rPr>
              <a:t>(</a:t>
            </a:r>
            <a:r>
              <a:rPr lang="pt-BR" sz="2000" dirty="0" err="1">
                <a:latin typeface="Courier" pitchFamily="2" charset="0"/>
              </a:rPr>
              <a:t>data_frame</a:t>
            </a:r>
            <a:r>
              <a:rPr lang="pt-BR" sz="2000" dirty="0">
                <a:latin typeface="Courier" pitchFamily="2" charset="0"/>
              </a:rPr>
              <a:t>[‘</a:t>
            </a:r>
            <a:r>
              <a:rPr lang="pt-BR" sz="2000" dirty="0" err="1">
                <a:latin typeface="Courier" pitchFamily="2" charset="0"/>
              </a:rPr>
              <a:t>colunastring</a:t>
            </a:r>
            <a:r>
              <a:rPr lang="pt-BR" sz="2000" dirty="0">
                <a:latin typeface="Courier" pitchFamily="2" charset="0"/>
              </a:rPr>
              <a:t>’], </a:t>
            </a:r>
            <a:r>
              <a:rPr lang="pt-BR" sz="2000" dirty="0" err="1">
                <a:latin typeface="Courier" pitchFamily="2" charset="0"/>
              </a:rPr>
              <a:t>format</a:t>
            </a:r>
            <a:r>
              <a:rPr lang="pt-BR" sz="2000" dirty="0">
                <a:latin typeface="Courier" pitchFamily="2" charset="0"/>
              </a:rPr>
              <a:t> = FOR)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endParaRPr lang="pt-BR" sz="2000" dirty="0">
              <a:latin typeface="Courier" pitchFamily="2" charset="0"/>
            </a:endParaRPr>
          </a:p>
          <a:p>
            <a:pPr marL="857250" lvl="2" indent="-457200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pt-BR" sz="2000" dirty="0">
                <a:ea typeface="MS PGothic" pitchFamily="34" charset="-128"/>
              </a:rPr>
              <a:t>FOR = </a:t>
            </a:r>
            <a:r>
              <a:rPr lang="pt-BR" sz="2000" dirty="0" err="1">
                <a:ea typeface="MS PGothic" pitchFamily="34" charset="-128"/>
              </a:rPr>
              <a:t>Strings</a:t>
            </a:r>
            <a:r>
              <a:rPr lang="pt-BR" sz="2000" dirty="0">
                <a:ea typeface="MS PGothic" pitchFamily="34" charset="-128"/>
              </a:rPr>
              <a:t> de Formato de Data</a:t>
            </a:r>
          </a:p>
          <a:p>
            <a:pPr marL="1314450" lvl="3" indent="-457200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accent2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https://docs.python.org/3/library/datetime.html#strftime-and-strptime-behavior</a:t>
            </a:r>
            <a:endParaRPr lang="pt-BR" sz="1800" dirty="0">
              <a:solidFill>
                <a:schemeClr val="accent2"/>
              </a:solidFill>
              <a:ea typeface="MS PGothic" pitchFamily="34" charset="-128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AF09F1-632D-4541-9CE2-4125BC01A73B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FFA3CA4D-AA67-441D-99E6-70789FB05577}" type="slidenum">
              <a:rPr lang="pt-BR" smtClean="0"/>
              <a:pPr>
                <a:defRPr/>
              </a:pPr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680905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Text Box 3"/>
          <p:cNvSpPr txBox="1">
            <a:spLocks noChangeArrowheads="1"/>
          </p:cNvSpPr>
          <p:nvPr/>
        </p:nvSpPr>
        <p:spPr bwMode="auto">
          <a:xfrm>
            <a:off x="6707188" y="6453188"/>
            <a:ext cx="2133600" cy="268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1pPr>
            <a:lvl2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B4619A4C-8313-47A2-91A2-630AA00B1779}" type="slidenum">
              <a:rPr lang="pt-BR" sz="1400">
                <a:solidFill>
                  <a:srgbClr val="898989"/>
                </a:solidFill>
                <a:latin typeface="Arial" charset="0"/>
              </a:rPr>
              <a:pPr algn="r" eaLnBrk="1" hangingPunct="1">
                <a:buClrTx/>
                <a:buFontTx/>
                <a:buNone/>
              </a:pPr>
              <a:t>22</a:t>
            </a:fld>
            <a:endParaRPr lang="pt-BR" sz="1400">
              <a:solidFill>
                <a:srgbClr val="898989"/>
              </a:solidFill>
              <a:latin typeface="Arial" charset="0"/>
            </a:endParaRPr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457200" y="623886"/>
            <a:ext cx="8362950" cy="792163"/>
          </a:xfrm>
        </p:spPr>
        <p:txBody>
          <a:bodyPr/>
          <a:lstStyle/>
          <a:p>
            <a:r>
              <a:rPr lang="en-US" dirty="0" err="1"/>
              <a:t>Exercício</a:t>
            </a:r>
            <a:r>
              <a:rPr lang="en-US" dirty="0"/>
              <a:t> 2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742680" y="1752600"/>
            <a:ext cx="7931420" cy="4503736"/>
          </a:xfrm>
        </p:spPr>
        <p:txBody>
          <a:bodyPr>
            <a:norm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dirty="0"/>
              <a:t>Abrir o </a:t>
            </a:r>
            <a:r>
              <a:rPr lang="pt-BR" sz="2800" dirty="0" err="1"/>
              <a:t>JupyterLab</a:t>
            </a:r>
            <a:r>
              <a:rPr lang="pt-BR" sz="2800" dirty="0"/>
              <a:t> ou Google </a:t>
            </a:r>
            <a:r>
              <a:rPr lang="pt-BR" sz="2800" dirty="0" err="1"/>
              <a:t>Colab</a:t>
            </a:r>
            <a:endParaRPr lang="pt-BR" sz="2800" dirty="0"/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dirty="0"/>
              <a:t>Usar o notebook preparacaodados02.ipynb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dirty="0"/>
              <a:t>Nesta segunda parte, vocês vão:</a:t>
            </a:r>
          </a:p>
          <a:p>
            <a:pPr marL="857250" lvl="1" indent="-457200" algn="just">
              <a:buFont typeface="Arial" panose="020B0604020202020204" pitchFamily="34" charset="0"/>
              <a:buChar char="•"/>
            </a:pPr>
            <a:r>
              <a:rPr lang="pt-BR" sz="2000" dirty="0"/>
              <a:t>No </a:t>
            </a:r>
            <a:r>
              <a:rPr lang="pt-BR" sz="2000" dirty="0" err="1"/>
              <a:t>dataframe</a:t>
            </a:r>
            <a:r>
              <a:rPr lang="pt-BR" sz="2000" dirty="0"/>
              <a:t> </a:t>
            </a:r>
            <a:r>
              <a:rPr lang="pt-BR" sz="2000" dirty="0" err="1"/>
              <a:t>df_brcities</a:t>
            </a:r>
            <a:r>
              <a:rPr lang="pt-BR" sz="2000" dirty="0"/>
              <a:t>, criar uma coluna chamada REGIAO, com base na coluna STATE</a:t>
            </a:r>
          </a:p>
          <a:p>
            <a:pPr marL="857250" lvl="1" indent="-457200" algn="just">
              <a:buFont typeface="Arial" panose="020B0604020202020204" pitchFamily="34" charset="0"/>
              <a:buChar char="•"/>
            </a:pPr>
            <a:r>
              <a:rPr lang="pt-BR" sz="2000" dirty="0"/>
              <a:t>Apresentar a soma do campo TAXES, agrupado REGIAO, STATE e RURAL_URBAN</a:t>
            </a:r>
          </a:p>
          <a:p>
            <a:pPr marL="857250" lvl="1" indent="-457200" algn="just">
              <a:buFont typeface="Arial" panose="020B0604020202020204" pitchFamily="34" charset="0"/>
              <a:buChar char="•"/>
            </a:pPr>
            <a:r>
              <a:rPr lang="pt-BR" sz="2000" dirty="0"/>
              <a:t>Criar uma </a:t>
            </a:r>
            <a:r>
              <a:rPr lang="pt-BR" sz="2000" dirty="0" err="1"/>
              <a:t>pivot</a:t>
            </a:r>
            <a:r>
              <a:rPr lang="pt-BR" sz="2000" dirty="0"/>
              <a:t> </a:t>
            </a:r>
            <a:r>
              <a:rPr lang="pt-BR" sz="2000" dirty="0" err="1"/>
              <a:t>table</a:t>
            </a:r>
            <a:r>
              <a:rPr lang="pt-BR" sz="2000" dirty="0"/>
              <a:t>, apresentando a média do valor da coluna GDP_CAPITA, organizada por REGIAO (linhas) e RURAL_URBAN (colunas)</a:t>
            </a:r>
          </a:p>
        </p:txBody>
      </p:sp>
      <p:sp>
        <p:nvSpPr>
          <p:cNvPr id="5125" name="Espaço Reservado para Número de Slide 4"/>
          <p:cNvSpPr>
            <a:spLocks noGrp="1"/>
          </p:cNvSpPr>
          <p:nvPr>
            <p:ph type="sldNum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fld id="{A1B141F9-526B-43D9-BBE7-E13A95E5E751}" type="slidenum">
              <a:rPr lang="pt-BR" smtClean="0">
                <a:latin typeface="Arial" charset="0"/>
              </a:rPr>
              <a:pPr/>
              <a:t>22</a:t>
            </a:fld>
            <a:endParaRPr lang="pt-BR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466802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Text Box 1"/>
          <p:cNvSpPr txBox="1">
            <a:spLocks noChangeArrowheads="1"/>
          </p:cNvSpPr>
          <p:nvPr/>
        </p:nvSpPr>
        <p:spPr bwMode="auto">
          <a:xfrm>
            <a:off x="755650" y="1700213"/>
            <a:ext cx="8064500" cy="5953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341313" indent="-341313" eaLnBrk="0" hangingPunct="0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741363" indent="-284163" eaLnBrk="0" hangingPunct="0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eaLnBrk="0" hangingPunct="0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eaLnBrk="0" hangingPunct="0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eaLnBrk="0" hangingPunct="0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lvl="1" eaLnBrk="1" hangingPunct="1">
              <a:spcBef>
                <a:spcPts val="700"/>
              </a:spcBef>
              <a:buClr>
                <a:srgbClr val="990000"/>
              </a:buClr>
              <a:buSzPct val="50000"/>
              <a:buFont typeface="Arial" charset="0"/>
              <a:buNone/>
            </a:pPr>
            <a:endParaRPr lang="en-US" sz="2800">
              <a:solidFill>
                <a:srgbClr val="7F7F7F"/>
              </a:solidFill>
              <a:latin typeface="Arial" charset="0"/>
            </a:endParaRPr>
          </a:p>
          <a:p>
            <a:pPr lvl="2" eaLnBrk="1" hangingPunct="1">
              <a:spcBef>
                <a:spcPts val="600"/>
              </a:spcBef>
              <a:buClrTx/>
              <a:buSzPct val="45000"/>
              <a:buFontTx/>
              <a:buNone/>
            </a:pPr>
            <a:endParaRPr lang="en-US">
              <a:solidFill>
                <a:srgbClr val="404040"/>
              </a:solidFill>
              <a:latin typeface="Arial" charset="0"/>
            </a:endParaRPr>
          </a:p>
          <a:p>
            <a:pPr lvl="2" eaLnBrk="1" hangingPunct="1">
              <a:spcBef>
                <a:spcPts val="600"/>
              </a:spcBef>
              <a:buClr>
                <a:srgbClr val="990000"/>
              </a:buClr>
              <a:buSzPct val="45000"/>
              <a:buFont typeface="Arial" charset="0"/>
              <a:buNone/>
            </a:pPr>
            <a:endParaRPr lang="en-US">
              <a:solidFill>
                <a:srgbClr val="404040"/>
              </a:solidFill>
              <a:latin typeface="Arial" charset="0"/>
            </a:endParaRPr>
          </a:p>
          <a:p>
            <a:pPr eaLnBrk="1" hangingPunct="1">
              <a:spcBef>
                <a:spcPts val="800"/>
              </a:spcBef>
              <a:buClr>
                <a:srgbClr val="990000"/>
              </a:buClr>
              <a:buSzPct val="55000"/>
              <a:buFont typeface="Arial" charset="0"/>
              <a:buNone/>
            </a:pPr>
            <a:endParaRPr lang="en-US" sz="3200">
              <a:solidFill>
                <a:srgbClr val="404040"/>
              </a:solidFill>
              <a:latin typeface="Arial" charset="0"/>
            </a:endParaRPr>
          </a:p>
        </p:txBody>
      </p:sp>
      <p:sp>
        <p:nvSpPr>
          <p:cNvPr id="152579" name="Text Box 2"/>
          <p:cNvSpPr txBox="1">
            <a:spLocks noChangeArrowheads="1"/>
          </p:cNvSpPr>
          <p:nvPr/>
        </p:nvSpPr>
        <p:spPr bwMode="auto">
          <a:xfrm>
            <a:off x="6707188" y="6453188"/>
            <a:ext cx="2133600" cy="268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37931725" indent="-37474525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algn="r" eaLnBrk="1" hangingPunct="1">
              <a:buClrTx/>
              <a:buFontTx/>
              <a:buNone/>
            </a:pPr>
            <a:fld id="{F3243A0D-D160-3D41-851D-51DAE7E17DA8}" type="slidenum">
              <a:rPr lang="pt-BR" sz="1400">
                <a:solidFill>
                  <a:srgbClr val="898989"/>
                </a:solidFill>
                <a:latin typeface="Arial" charset="0"/>
              </a:rPr>
              <a:pPr algn="r" eaLnBrk="1" hangingPunct="1">
                <a:buClrTx/>
                <a:buFontTx/>
                <a:buNone/>
              </a:pPr>
              <a:t>23</a:t>
            </a:fld>
            <a:endParaRPr lang="pt-BR" sz="1400">
              <a:solidFill>
                <a:srgbClr val="898989"/>
              </a:solidFill>
              <a:latin typeface="Arial" charset="0"/>
            </a:endParaRPr>
          </a:p>
        </p:txBody>
      </p:sp>
      <p:sp>
        <p:nvSpPr>
          <p:cNvPr id="152580" name="Text Box 3"/>
          <p:cNvSpPr txBox="1">
            <a:spLocks noChangeArrowheads="1"/>
          </p:cNvSpPr>
          <p:nvPr/>
        </p:nvSpPr>
        <p:spPr bwMode="auto">
          <a:xfrm>
            <a:off x="755650" y="765175"/>
            <a:ext cx="8064500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37931725" indent="-37474525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sz="3200" b="1" dirty="0" err="1">
                <a:solidFill>
                  <a:srgbClr val="7F7F4C"/>
                </a:solidFill>
                <a:latin typeface="Arial" charset="0"/>
              </a:rPr>
              <a:t>Perguntas</a:t>
            </a:r>
            <a:r>
              <a:rPr lang="en-US" sz="3200" b="1" dirty="0">
                <a:solidFill>
                  <a:srgbClr val="7F7F4C"/>
                </a:solidFill>
                <a:latin typeface="Arial" charset="0"/>
              </a:rPr>
              <a:t>?</a:t>
            </a:r>
          </a:p>
        </p:txBody>
      </p:sp>
      <p:sp>
        <p:nvSpPr>
          <p:cNvPr id="152581" name="Espaço Reservado para Número de Slide 4"/>
          <p:cNvSpPr>
            <a:spLocks noGrp="1"/>
          </p:cNvSpPr>
          <p:nvPr>
            <p:ph type="sldNum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37931725" indent="-37474525" eaLnBrk="0" hangingPunct="0"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eaLnBrk="0" hangingPunct="0"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eaLnBrk="0" hangingPunct="0"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eaLnBrk="0" hangingPunct="0"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fld id="{44521BA4-2927-B741-BCE9-8FB50B8DA788}" type="slidenum">
              <a:rPr lang="pt-BR" sz="1400">
                <a:solidFill>
                  <a:srgbClr val="898989"/>
                </a:solidFill>
                <a:latin typeface="Arial" charset="0"/>
                <a:ea typeface="Microsoft YaHei" charset="0"/>
                <a:cs typeface="Microsoft YaHei" charset="0"/>
              </a:rPr>
              <a:pPr eaLnBrk="1" hangingPunct="1"/>
              <a:t>23</a:t>
            </a:fld>
            <a:endParaRPr lang="pt-BR" sz="1400">
              <a:solidFill>
                <a:srgbClr val="898989"/>
              </a:solidFill>
              <a:latin typeface="Arial" charset="0"/>
              <a:ea typeface="Microsoft YaHei" charset="0"/>
              <a:cs typeface="Microsoft YaHei" charset="0"/>
            </a:endParaRPr>
          </a:p>
        </p:txBody>
      </p:sp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76600" y="2362200"/>
            <a:ext cx="3305175" cy="329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1743055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Text Box 3"/>
          <p:cNvSpPr txBox="1">
            <a:spLocks noChangeArrowheads="1"/>
          </p:cNvSpPr>
          <p:nvPr/>
        </p:nvSpPr>
        <p:spPr bwMode="auto">
          <a:xfrm>
            <a:off x="6707188" y="6453188"/>
            <a:ext cx="2133600" cy="268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1pPr>
            <a:lvl2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B4619A4C-8313-47A2-91A2-630AA00B1779}" type="slidenum">
              <a:rPr lang="pt-BR" sz="1400">
                <a:solidFill>
                  <a:srgbClr val="898989"/>
                </a:solidFill>
                <a:latin typeface="Arial" charset="0"/>
              </a:rPr>
              <a:pPr algn="r" eaLnBrk="1" hangingPunct="1">
                <a:buClrTx/>
                <a:buFontTx/>
                <a:buNone/>
              </a:pPr>
              <a:t>3</a:t>
            </a:fld>
            <a:endParaRPr lang="pt-BR" sz="1400">
              <a:solidFill>
                <a:srgbClr val="898989"/>
              </a:solidFill>
              <a:latin typeface="Arial" charset="0"/>
            </a:endParaRPr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457200" y="623886"/>
            <a:ext cx="8362950" cy="792163"/>
          </a:xfrm>
        </p:spPr>
        <p:txBody>
          <a:bodyPr/>
          <a:lstStyle/>
          <a:p>
            <a:r>
              <a:rPr lang="en-US" dirty="0" err="1"/>
              <a:t>Trabalhar</a:t>
            </a:r>
            <a:r>
              <a:rPr lang="en-US" dirty="0"/>
              <a:t> com </a:t>
            </a:r>
            <a:r>
              <a:rPr lang="en-US" dirty="0" err="1"/>
              <a:t>variáveis</a:t>
            </a:r>
            <a:r>
              <a:rPr lang="en-US" dirty="0"/>
              <a:t> </a:t>
            </a:r>
            <a:r>
              <a:rPr lang="en-US" dirty="0" err="1"/>
              <a:t>categóricas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742680" y="1752600"/>
            <a:ext cx="7931420" cy="4503736"/>
          </a:xfrm>
        </p:spPr>
        <p:txBody>
          <a:bodyPr>
            <a:norm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dirty="0"/>
              <a:t>Para muitos algoritmos e modelos estatísticos e de aprendizado de máquina, não é possível imputar informações categóricas, ou seja, os modelos só trabalham com variáveis numéricas (quantitativas).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dirty="0"/>
              <a:t>Desta forma, para não perder esta informação categórica e fazer com que ela possa ser utilizada no modelo ou algoritmo, temos pelo menos duas abordagens de transformação de uma variável qualitativa para quantitativa.</a:t>
            </a:r>
          </a:p>
          <a:p>
            <a:pPr marL="0" indent="0" algn="just"/>
            <a:endParaRPr lang="pt-BR" sz="2800" dirty="0"/>
          </a:p>
        </p:txBody>
      </p:sp>
      <p:sp>
        <p:nvSpPr>
          <p:cNvPr id="5125" name="Espaço Reservado para Número de Slide 4"/>
          <p:cNvSpPr>
            <a:spLocks noGrp="1"/>
          </p:cNvSpPr>
          <p:nvPr>
            <p:ph type="sldNum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fld id="{A1B141F9-526B-43D9-BBE7-E13A95E5E751}" type="slidenum">
              <a:rPr lang="pt-BR" smtClean="0">
                <a:latin typeface="Arial" charset="0"/>
              </a:rPr>
              <a:pPr/>
              <a:t>3</a:t>
            </a:fld>
            <a:endParaRPr lang="pt-BR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016619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Text Box 3"/>
          <p:cNvSpPr txBox="1">
            <a:spLocks noChangeArrowheads="1"/>
          </p:cNvSpPr>
          <p:nvPr/>
        </p:nvSpPr>
        <p:spPr bwMode="auto">
          <a:xfrm>
            <a:off x="6707188" y="6453188"/>
            <a:ext cx="2133600" cy="268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1pPr>
            <a:lvl2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B4619A4C-8313-47A2-91A2-630AA00B1779}" type="slidenum">
              <a:rPr lang="pt-BR" sz="1400">
                <a:solidFill>
                  <a:srgbClr val="898989"/>
                </a:solidFill>
                <a:latin typeface="Arial" charset="0"/>
              </a:rPr>
              <a:pPr algn="r" eaLnBrk="1" hangingPunct="1">
                <a:buClrTx/>
                <a:buFontTx/>
                <a:buNone/>
              </a:pPr>
              <a:t>4</a:t>
            </a:fld>
            <a:endParaRPr lang="pt-BR" sz="1400">
              <a:solidFill>
                <a:srgbClr val="898989"/>
              </a:solidFill>
              <a:latin typeface="Arial" charset="0"/>
            </a:endParaRPr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457200" y="623886"/>
            <a:ext cx="8362950" cy="792163"/>
          </a:xfrm>
        </p:spPr>
        <p:txBody>
          <a:bodyPr/>
          <a:lstStyle/>
          <a:p>
            <a:r>
              <a:rPr lang="en-US" dirty="0" err="1"/>
              <a:t>Trabalhar</a:t>
            </a:r>
            <a:r>
              <a:rPr lang="en-US" dirty="0"/>
              <a:t> com </a:t>
            </a:r>
            <a:r>
              <a:rPr lang="en-US" dirty="0" err="1"/>
              <a:t>variáveis</a:t>
            </a:r>
            <a:r>
              <a:rPr lang="en-US" dirty="0"/>
              <a:t> </a:t>
            </a:r>
            <a:r>
              <a:rPr lang="en-US" dirty="0" err="1"/>
              <a:t>categóricas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742680" y="1752600"/>
            <a:ext cx="7931420" cy="4503736"/>
          </a:xfrm>
        </p:spPr>
        <p:txBody>
          <a:bodyPr>
            <a:normAutofit/>
          </a:bodyPr>
          <a:lstStyle/>
          <a:p>
            <a:pPr marL="0" indent="0" algn="just"/>
            <a:r>
              <a:rPr lang="pt-BR" sz="2800" dirty="0"/>
              <a:t>Abordagem 1: </a:t>
            </a:r>
            <a:r>
              <a:rPr lang="pt-BR" sz="2800" dirty="0" err="1"/>
              <a:t>LabelEncoding</a:t>
            </a:r>
            <a:r>
              <a:rPr lang="pt-BR" sz="2800" dirty="0"/>
              <a:t> (Codificação de </a:t>
            </a:r>
            <a:r>
              <a:rPr lang="pt-BR" sz="2800" dirty="0" err="1"/>
              <a:t>Labels</a:t>
            </a:r>
            <a:r>
              <a:rPr lang="pt-BR" sz="2800" dirty="0"/>
              <a:t>)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dirty="0"/>
              <a:t>Nesta abordagem, a variável qualitativa é transformada para um valor quantitativo discreto, num modelo de “</a:t>
            </a:r>
            <a:r>
              <a:rPr lang="pt-BR" sz="2800" dirty="0" err="1"/>
              <a:t>De-Para</a:t>
            </a:r>
            <a:r>
              <a:rPr lang="pt-BR" sz="2800" dirty="0"/>
              <a:t>”.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pt-BR" sz="2800" dirty="0"/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dirty="0"/>
              <a:t>Exemplo: Imagine uma variável do seu </a:t>
            </a:r>
            <a:r>
              <a:rPr lang="pt-BR" sz="2800" dirty="0" err="1"/>
              <a:t>dataset</a:t>
            </a:r>
            <a:r>
              <a:rPr lang="pt-BR" sz="2800" dirty="0"/>
              <a:t> que possua a informação de cor do carro, sendo as cores possíveis: cinza, preto, azul, prata e vermelho.</a:t>
            </a:r>
          </a:p>
          <a:p>
            <a:pPr marL="0" indent="0" algn="just"/>
            <a:endParaRPr lang="pt-BR" sz="2800" dirty="0"/>
          </a:p>
        </p:txBody>
      </p:sp>
      <p:sp>
        <p:nvSpPr>
          <p:cNvPr id="5125" name="Espaço Reservado para Número de Slide 4"/>
          <p:cNvSpPr>
            <a:spLocks noGrp="1"/>
          </p:cNvSpPr>
          <p:nvPr>
            <p:ph type="sldNum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fld id="{A1B141F9-526B-43D9-BBE7-E13A95E5E751}" type="slidenum">
              <a:rPr lang="pt-BR" smtClean="0">
                <a:latin typeface="Arial" charset="0"/>
              </a:rPr>
              <a:pPr/>
              <a:t>4</a:t>
            </a:fld>
            <a:endParaRPr lang="pt-BR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172927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Text Box 3"/>
          <p:cNvSpPr txBox="1">
            <a:spLocks noChangeArrowheads="1"/>
          </p:cNvSpPr>
          <p:nvPr/>
        </p:nvSpPr>
        <p:spPr bwMode="auto">
          <a:xfrm>
            <a:off x="6707188" y="6453188"/>
            <a:ext cx="2133600" cy="268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1pPr>
            <a:lvl2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B4619A4C-8313-47A2-91A2-630AA00B1779}" type="slidenum">
              <a:rPr lang="pt-BR" sz="1400">
                <a:solidFill>
                  <a:srgbClr val="898989"/>
                </a:solidFill>
                <a:latin typeface="Arial" charset="0"/>
              </a:rPr>
              <a:pPr algn="r" eaLnBrk="1" hangingPunct="1">
                <a:buClrTx/>
                <a:buFontTx/>
                <a:buNone/>
              </a:pPr>
              <a:t>5</a:t>
            </a:fld>
            <a:endParaRPr lang="pt-BR" sz="1400">
              <a:solidFill>
                <a:srgbClr val="898989"/>
              </a:solidFill>
              <a:latin typeface="Arial" charset="0"/>
            </a:endParaRPr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457200" y="623886"/>
            <a:ext cx="8362950" cy="792163"/>
          </a:xfrm>
        </p:spPr>
        <p:txBody>
          <a:bodyPr/>
          <a:lstStyle/>
          <a:p>
            <a:r>
              <a:rPr lang="en-US" dirty="0" err="1"/>
              <a:t>Trabalhar</a:t>
            </a:r>
            <a:r>
              <a:rPr lang="en-US" dirty="0"/>
              <a:t> com </a:t>
            </a:r>
            <a:r>
              <a:rPr lang="en-US" dirty="0" err="1"/>
              <a:t>variáveis</a:t>
            </a:r>
            <a:r>
              <a:rPr lang="en-US" dirty="0"/>
              <a:t> </a:t>
            </a:r>
            <a:r>
              <a:rPr lang="en-US" dirty="0" err="1"/>
              <a:t>categóricas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742680" y="1752600"/>
            <a:ext cx="7931420" cy="1524000"/>
          </a:xfrm>
        </p:spPr>
        <p:txBody>
          <a:bodyPr>
            <a:normAutofit/>
          </a:bodyPr>
          <a:lstStyle/>
          <a:p>
            <a:pPr marL="0" indent="0" algn="just"/>
            <a:r>
              <a:rPr lang="pt-BR" sz="2800" dirty="0"/>
              <a:t>Abordagem 1: </a:t>
            </a:r>
            <a:r>
              <a:rPr lang="pt-BR" sz="2800" dirty="0" err="1"/>
              <a:t>LabelEncoding</a:t>
            </a:r>
            <a:r>
              <a:rPr lang="pt-BR" sz="2800" dirty="0"/>
              <a:t> (Codificação de </a:t>
            </a:r>
            <a:r>
              <a:rPr lang="pt-BR" sz="2800" dirty="0" err="1"/>
              <a:t>Labels</a:t>
            </a:r>
            <a:r>
              <a:rPr lang="pt-BR" sz="2800" dirty="0"/>
              <a:t>)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dirty="0"/>
              <a:t>Na abordagem de </a:t>
            </a:r>
            <a:r>
              <a:rPr lang="pt-BR" sz="2800" dirty="0" err="1"/>
              <a:t>LabelEncoding</a:t>
            </a:r>
            <a:r>
              <a:rPr lang="pt-BR" sz="2800" dirty="0"/>
              <a:t>, a transformação faria algo como:</a:t>
            </a:r>
          </a:p>
          <a:p>
            <a:pPr marL="0" indent="0" algn="just"/>
            <a:endParaRPr lang="pt-BR" sz="2800" dirty="0"/>
          </a:p>
        </p:txBody>
      </p:sp>
      <p:sp>
        <p:nvSpPr>
          <p:cNvPr id="5125" name="Espaço Reservado para Número de Slide 4"/>
          <p:cNvSpPr>
            <a:spLocks noGrp="1"/>
          </p:cNvSpPr>
          <p:nvPr>
            <p:ph type="sldNum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fld id="{A1B141F9-526B-43D9-BBE7-E13A95E5E751}" type="slidenum">
              <a:rPr lang="pt-BR" smtClean="0">
                <a:latin typeface="Arial" charset="0"/>
              </a:rPr>
              <a:pPr/>
              <a:t>5</a:t>
            </a:fld>
            <a:endParaRPr lang="pt-BR">
              <a:latin typeface="Arial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252C3FD7-F6EC-9443-8CF9-365C44F118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919278"/>
              </p:ext>
            </p:extLst>
          </p:nvPr>
        </p:nvGraphicFramePr>
        <p:xfrm>
          <a:off x="1677194" y="3581401"/>
          <a:ext cx="6096000" cy="2225040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364116286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1143121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Cor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Código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89402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Cinza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04611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Preto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18990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Azul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78542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Prata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11822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Vermelho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88288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1563669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Text Box 3"/>
          <p:cNvSpPr txBox="1">
            <a:spLocks noChangeArrowheads="1"/>
          </p:cNvSpPr>
          <p:nvPr/>
        </p:nvSpPr>
        <p:spPr bwMode="auto">
          <a:xfrm>
            <a:off x="6707188" y="6453188"/>
            <a:ext cx="2133600" cy="268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1pPr>
            <a:lvl2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B4619A4C-8313-47A2-91A2-630AA00B1779}" type="slidenum">
              <a:rPr lang="pt-BR" sz="1400">
                <a:solidFill>
                  <a:srgbClr val="898989"/>
                </a:solidFill>
                <a:latin typeface="Arial" charset="0"/>
              </a:rPr>
              <a:pPr algn="r" eaLnBrk="1" hangingPunct="1">
                <a:buClrTx/>
                <a:buFontTx/>
                <a:buNone/>
              </a:pPr>
              <a:t>6</a:t>
            </a:fld>
            <a:endParaRPr lang="pt-BR" sz="1400">
              <a:solidFill>
                <a:srgbClr val="898989"/>
              </a:solidFill>
              <a:latin typeface="Arial" charset="0"/>
            </a:endParaRPr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457200" y="623886"/>
            <a:ext cx="8362950" cy="792163"/>
          </a:xfrm>
        </p:spPr>
        <p:txBody>
          <a:bodyPr/>
          <a:lstStyle/>
          <a:p>
            <a:r>
              <a:rPr lang="en-US" dirty="0" err="1"/>
              <a:t>Trabalhar</a:t>
            </a:r>
            <a:r>
              <a:rPr lang="en-US" dirty="0"/>
              <a:t> com </a:t>
            </a:r>
            <a:r>
              <a:rPr lang="en-US" dirty="0" err="1"/>
              <a:t>variáveis</a:t>
            </a:r>
            <a:r>
              <a:rPr lang="en-US" dirty="0"/>
              <a:t> </a:t>
            </a:r>
            <a:r>
              <a:rPr lang="en-US" dirty="0" err="1"/>
              <a:t>categóricas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742680" y="1752600"/>
            <a:ext cx="7931420" cy="4503736"/>
          </a:xfrm>
        </p:spPr>
        <p:txBody>
          <a:bodyPr>
            <a:normAutofit fontScale="92500"/>
          </a:bodyPr>
          <a:lstStyle/>
          <a:p>
            <a:pPr marL="0" indent="0" algn="just"/>
            <a:r>
              <a:rPr lang="pt-BR" sz="2800" dirty="0"/>
              <a:t>Abordagem 2: </a:t>
            </a:r>
            <a:r>
              <a:rPr lang="pt-BR" sz="2800" dirty="0" err="1"/>
              <a:t>get_dummies</a:t>
            </a:r>
            <a:r>
              <a:rPr lang="pt-BR" sz="2800" dirty="0"/>
              <a:t> (Retorna variáveis </a:t>
            </a:r>
            <a:r>
              <a:rPr lang="pt-BR" sz="2800" dirty="0" err="1"/>
              <a:t>dummy</a:t>
            </a:r>
            <a:r>
              <a:rPr lang="pt-BR" sz="2800" dirty="0"/>
              <a:t>, codificadas com 0 ou 1)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dirty="0"/>
              <a:t>Nesta abordagem, a variável qualitativa em </a:t>
            </a:r>
            <a:r>
              <a:rPr lang="pt-BR" sz="2800" dirty="0" err="1"/>
              <a:t>X</a:t>
            </a:r>
            <a:r>
              <a:rPr lang="pt-BR" sz="2800" dirty="0"/>
              <a:t> quantas forem as classes, onde o valor da nova variável é 0 quando não pertence a classe e 1 quando pertence.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pt-BR" sz="2800" dirty="0"/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dirty="0"/>
              <a:t>Mesmo Exemplo: Imagine uma variável do seu </a:t>
            </a:r>
            <a:r>
              <a:rPr lang="pt-BR" sz="2800" dirty="0" err="1"/>
              <a:t>dataset</a:t>
            </a:r>
            <a:r>
              <a:rPr lang="pt-BR" sz="2800" dirty="0"/>
              <a:t> que possua a informação de cor do carro, sendo as cores possíveis: cinza, preto, azul, prata e vermelho.</a:t>
            </a:r>
          </a:p>
          <a:p>
            <a:pPr marL="0" indent="0" algn="just"/>
            <a:endParaRPr lang="pt-BR" sz="2800" dirty="0"/>
          </a:p>
        </p:txBody>
      </p:sp>
      <p:sp>
        <p:nvSpPr>
          <p:cNvPr id="5125" name="Espaço Reservado para Número de Slide 4"/>
          <p:cNvSpPr>
            <a:spLocks noGrp="1"/>
          </p:cNvSpPr>
          <p:nvPr>
            <p:ph type="sldNum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fld id="{A1B141F9-526B-43D9-BBE7-E13A95E5E751}" type="slidenum">
              <a:rPr lang="pt-BR" smtClean="0">
                <a:latin typeface="Arial" charset="0"/>
              </a:rPr>
              <a:pPr/>
              <a:t>6</a:t>
            </a:fld>
            <a:endParaRPr lang="pt-BR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407103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Text Box 3"/>
          <p:cNvSpPr txBox="1">
            <a:spLocks noChangeArrowheads="1"/>
          </p:cNvSpPr>
          <p:nvPr/>
        </p:nvSpPr>
        <p:spPr bwMode="auto">
          <a:xfrm>
            <a:off x="6707188" y="6453188"/>
            <a:ext cx="2133600" cy="268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1pPr>
            <a:lvl2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B4619A4C-8313-47A2-91A2-630AA00B1779}" type="slidenum">
              <a:rPr lang="pt-BR" sz="1400">
                <a:solidFill>
                  <a:srgbClr val="898989"/>
                </a:solidFill>
                <a:latin typeface="Arial" charset="0"/>
              </a:rPr>
              <a:pPr algn="r" eaLnBrk="1" hangingPunct="1">
                <a:buClrTx/>
                <a:buFontTx/>
                <a:buNone/>
              </a:pPr>
              <a:t>7</a:t>
            </a:fld>
            <a:endParaRPr lang="pt-BR" sz="1400">
              <a:solidFill>
                <a:srgbClr val="898989"/>
              </a:solidFill>
              <a:latin typeface="Arial" charset="0"/>
            </a:endParaRPr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457200" y="623886"/>
            <a:ext cx="8362950" cy="792163"/>
          </a:xfrm>
        </p:spPr>
        <p:txBody>
          <a:bodyPr/>
          <a:lstStyle/>
          <a:p>
            <a:r>
              <a:rPr lang="en-US" dirty="0" err="1"/>
              <a:t>Trabalhar</a:t>
            </a:r>
            <a:r>
              <a:rPr lang="en-US" dirty="0"/>
              <a:t> com </a:t>
            </a:r>
            <a:r>
              <a:rPr lang="en-US" dirty="0" err="1"/>
              <a:t>variáveis</a:t>
            </a:r>
            <a:r>
              <a:rPr lang="en-US" dirty="0"/>
              <a:t> </a:t>
            </a:r>
            <a:r>
              <a:rPr lang="en-US" dirty="0" err="1"/>
              <a:t>categóricas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742680" y="1752600"/>
            <a:ext cx="7931420" cy="1524000"/>
          </a:xfrm>
        </p:spPr>
        <p:txBody>
          <a:bodyPr>
            <a:normAutofit/>
          </a:bodyPr>
          <a:lstStyle/>
          <a:p>
            <a:pPr marL="0" indent="0" algn="just"/>
            <a:r>
              <a:rPr lang="pt-BR" sz="2800" dirty="0"/>
              <a:t>Abordagem 2: </a:t>
            </a:r>
            <a:r>
              <a:rPr lang="pt-BR" sz="2800" dirty="0" err="1"/>
              <a:t>Get_Dummies</a:t>
            </a:r>
            <a:endParaRPr lang="pt-BR" sz="2800" dirty="0"/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dirty="0"/>
              <a:t>Na abordagem de </a:t>
            </a:r>
            <a:r>
              <a:rPr lang="pt-BR" sz="2800" dirty="0" err="1"/>
              <a:t>Get_Dummies</a:t>
            </a:r>
            <a:r>
              <a:rPr lang="pt-BR" sz="2800" dirty="0"/>
              <a:t>, a transformação faria algo como:</a:t>
            </a:r>
          </a:p>
          <a:p>
            <a:pPr marL="0" indent="0" algn="just"/>
            <a:endParaRPr lang="pt-BR" sz="2800" dirty="0"/>
          </a:p>
        </p:txBody>
      </p:sp>
      <p:sp>
        <p:nvSpPr>
          <p:cNvPr id="5125" name="Espaço Reservado para Número de Slide 4"/>
          <p:cNvSpPr>
            <a:spLocks noGrp="1"/>
          </p:cNvSpPr>
          <p:nvPr>
            <p:ph type="sldNum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fld id="{A1B141F9-526B-43D9-BBE7-E13A95E5E751}" type="slidenum">
              <a:rPr lang="pt-BR" smtClean="0">
                <a:latin typeface="Arial" charset="0"/>
              </a:rPr>
              <a:pPr/>
              <a:t>7</a:t>
            </a:fld>
            <a:endParaRPr lang="pt-BR">
              <a:latin typeface="Arial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252C3FD7-F6EC-9443-8CF9-365C44F118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9566763"/>
              </p:ext>
            </p:extLst>
          </p:nvPr>
        </p:nvGraphicFramePr>
        <p:xfrm>
          <a:off x="1130300" y="3581401"/>
          <a:ext cx="7708902" cy="2494280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1284817">
                  <a:extLst>
                    <a:ext uri="{9D8B030D-6E8A-4147-A177-3AD203B41FA5}">
                      <a16:colId xmlns:a16="http://schemas.microsoft.com/office/drawing/2014/main" val="3641162860"/>
                    </a:ext>
                  </a:extLst>
                </a:gridCol>
                <a:gridCol w="1284817">
                  <a:extLst>
                    <a:ext uri="{9D8B030D-6E8A-4147-A177-3AD203B41FA5}">
                      <a16:colId xmlns:a16="http://schemas.microsoft.com/office/drawing/2014/main" val="114312112"/>
                    </a:ext>
                  </a:extLst>
                </a:gridCol>
                <a:gridCol w="1284817">
                  <a:extLst>
                    <a:ext uri="{9D8B030D-6E8A-4147-A177-3AD203B41FA5}">
                      <a16:colId xmlns:a16="http://schemas.microsoft.com/office/drawing/2014/main" val="4064052031"/>
                    </a:ext>
                  </a:extLst>
                </a:gridCol>
                <a:gridCol w="1284817">
                  <a:extLst>
                    <a:ext uri="{9D8B030D-6E8A-4147-A177-3AD203B41FA5}">
                      <a16:colId xmlns:a16="http://schemas.microsoft.com/office/drawing/2014/main" val="2627195808"/>
                    </a:ext>
                  </a:extLst>
                </a:gridCol>
                <a:gridCol w="1284817">
                  <a:extLst>
                    <a:ext uri="{9D8B030D-6E8A-4147-A177-3AD203B41FA5}">
                      <a16:colId xmlns:a16="http://schemas.microsoft.com/office/drawing/2014/main" val="133999431"/>
                    </a:ext>
                  </a:extLst>
                </a:gridCol>
                <a:gridCol w="1284817">
                  <a:extLst>
                    <a:ext uri="{9D8B030D-6E8A-4147-A177-3AD203B41FA5}">
                      <a16:colId xmlns:a16="http://schemas.microsoft.com/office/drawing/2014/main" val="42306160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Cor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err="1"/>
                        <a:t>Cor_Cinza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err="1"/>
                        <a:t>Cor_Preto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err="1"/>
                        <a:t>Cor_Azul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err="1"/>
                        <a:t>Cor_Prata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err="1"/>
                        <a:t>Cor_Vermelho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89402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Cinza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04611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Preto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18990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Azul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78542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Prata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11822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Vermelho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88288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4415711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Text Box 3"/>
          <p:cNvSpPr txBox="1">
            <a:spLocks noChangeArrowheads="1"/>
          </p:cNvSpPr>
          <p:nvPr/>
        </p:nvSpPr>
        <p:spPr bwMode="auto">
          <a:xfrm>
            <a:off x="6707188" y="6453188"/>
            <a:ext cx="2133600" cy="268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1pPr>
            <a:lvl2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B4619A4C-8313-47A2-91A2-630AA00B1779}" type="slidenum">
              <a:rPr lang="pt-BR" sz="1400">
                <a:solidFill>
                  <a:srgbClr val="898989"/>
                </a:solidFill>
                <a:latin typeface="Arial" charset="0"/>
              </a:rPr>
              <a:pPr algn="r" eaLnBrk="1" hangingPunct="1">
                <a:buClrTx/>
                <a:buFontTx/>
                <a:buNone/>
              </a:pPr>
              <a:t>8</a:t>
            </a:fld>
            <a:endParaRPr lang="pt-BR" sz="1400">
              <a:solidFill>
                <a:srgbClr val="898989"/>
              </a:solidFill>
              <a:latin typeface="Arial" charset="0"/>
            </a:endParaRPr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457200" y="623886"/>
            <a:ext cx="8362950" cy="792163"/>
          </a:xfrm>
        </p:spPr>
        <p:txBody>
          <a:bodyPr/>
          <a:lstStyle/>
          <a:p>
            <a:r>
              <a:rPr lang="en-US" dirty="0" err="1"/>
              <a:t>Exercício</a:t>
            </a:r>
            <a:r>
              <a:rPr lang="en-US" dirty="0"/>
              <a:t> 1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742680" y="1752600"/>
            <a:ext cx="7931420" cy="4503736"/>
          </a:xfrm>
        </p:spPr>
        <p:txBody>
          <a:bodyPr>
            <a:normAutofit lnSpcReduction="10000"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dirty="0"/>
              <a:t>Abrir o </a:t>
            </a:r>
            <a:r>
              <a:rPr lang="pt-BR" sz="2800" dirty="0" err="1"/>
              <a:t>JupyterLab</a:t>
            </a:r>
            <a:r>
              <a:rPr lang="pt-BR" sz="2800" dirty="0"/>
              <a:t> ou Google </a:t>
            </a:r>
            <a:r>
              <a:rPr lang="pt-BR" sz="2800" dirty="0" err="1"/>
              <a:t>Colab</a:t>
            </a:r>
            <a:endParaRPr lang="pt-BR" sz="2800" dirty="0"/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dirty="0"/>
              <a:t>Criar um notebook preparacaodados02.ipynb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dirty="0"/>
              <a:t>Usar o </a:t>
            </a:r>
            <a:r>
              <a:rPr lang="pt-BR" sz="2800" dirty="0" err="1"/>
              <a:t>dataset</a:t>
            </a:r>
            <a:r>
              <a:rPr lang="pt-BR" sz="2800" dirty="0"/>
              <a:t> </a:t>
            </a:r>
            <a:r>
              <a:rPr lang="en-US" sz="2800" dirty="0" err="1"/>
              <a:t>Brazilian_cities.csv</a:t>
            </a:r>
            <a:r>
              <a:rPr lang="en-US" sz="2800" dirty="0"/>
              <a:t> da aula anterior</a:t>
            </a:r>
            <a:endParaRPr lang="pt-BR" sz="2800" dirty="0"/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dirty="0"/>
              <a:t>Nesta primeira parte, vocês vão:</a:t>
            </a:r>
          </a:p>
          <a:p>
            <a:pPr marL="857250" lvl="1" indent="-457200" algn="just">
              <a:buFont typeface="Arial" panose="020B0604020202020204" pitchFamily="34" charset="0"/>
              <a:buChar char="•"/>
            </a:pPr>
            <a:r>
              <a:rPr lang="pt-BR" sz="2400" dirty="0"/>
              <a:t>Chamar as bibliotecas padrão (pandas, </a:t>
            </a:r>
            <a:r>
              <a:rPr lang="pt-BR" sz="2400" dirty="0" err="1"/>
              <a:t>matplotlib</a:t>
            </a:r>
            <a:r>
              <a:rPr lang="pt-BR" sz="2400" dirty="0"/>
              <a:t>, </a:t>
            </a:r>
            <a:r>
              <a:rPr lang="pt-BR" sz="2400" dirty="0" err="1"/>
              <a:t>numpy</a:t>
            </a:r>
            <a:r>
              <a:rPr lang="pt-BR" sz="2400" dirty="0"/>
              <a:t>)</a:t>
            </a:r>
          </a:p>
          <a:p>
            <a:pPr marL="857250" lvl="1" indent="-457200" algn="just">
              <a:buFont typeface="Arial" panose="020B0604020202020204" pitchFamily="34" charset="0"/>
              <a:buChar char="•"/>
            </a:pPr>
            <a:r>
              <a:rPr lang="pt-BR" sz="2400" dirty="0" err="1"/>
              <a:t>Setar</a:t>
            </a:r>
            <a:r>
              <a:rPr lang="pt-BR" sz="2400" dirty="0"/>
              <a:t> configurações </a:t>
            </a:r>
            <a:r>
              <a:rPr lang="pt-BR" sz="2400" dirty="0" err="1"/>
              <a:t>matplotlib</a:t>
            </a:r>
            <a:r>
              <a:rPr lang="pt-BR" sz="2400" dirty="0"/>
              <a:t>, </a:t>
            </a:r>
            <a:r>
              <a:rPr lang="pt-BR" sz="2400" dirty="0" err="1"/>
              <a:t>max_columns</a:t>
            </a:r>
            <a:r>
              <a:rPr lang="pt-BR" sz="2400" dirty="0"/>
              <a:t>, </a:t>
            </a:r>
            <a:r>
              <a:rPr lang="pt-BR" sz="2400" dirty="0" err="1"/>
              <a:t>max_rows</a:t>
            </a:r>
            <a:endParaRPr lang="pt-BR" sz="2400" dirty="0"/>
          </a:p>
          <a:p>
            <a:pPr marL="857250" lvl="1" indent="-457200" algn="just">
              <a:buFont typeface="Arial" panose="020B0604020202020204" pitchFamily="34" charset="0"/>
              <a:buChar char="•"/>
            </a:pPr>
            <a:r>
              <a:rPr lang="pt-BR" sz="2400" dirty="0"/>
              <a:t>Criar um </a:t>
            </a:r>
            <a:r>
              <a:rPr lang="pt-BR" sz="2400" dirty="0" err="1"/>
              <a:t>dataframe</a:t>
            </a:r>
            <a:r>
              <a:rPr lang="pt-BR" sz="2400" dirty="0"/>
              <a:t> chamado </a:t>
            </a:r>
            <a:r>
              <a:rPr lang="pt-BR" sz="2400" dirty="0" err="1"/>
              <a:t>df_brcities</a:t>
            </a:r>
            <a:r>
              <a:rPr lang="pt-BR" sz="2400" dirty="0"/>
              <a:t>, carregando o arquivo </a:t>
            </a:r>
            <a:r>
              <a:rPr lang="pt-BR" sz="2400" dirty="0" err="1"/>
              <a:t>BRAZIL_CITIES.csv</a:t>
            </a:r>
            <a:endParaRPr lang="pt-BR" sz="2400" dirty="0"/>
          </a:p>
        </p:txBody>
      </p:sp>
      <p:sp>
        <p:nvSpPr>
          <p:cNvPr id="5125" name="Espaço Reservado para Número de Slide 4"/>
          <p:cNvSpPr>
            <a:spLocks noGrp="1"/>
          </p:cNvSpPr>
          <p:nvPr>
            <p:ph type="sldNum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fld id="{A1B141F9-526B-43D9-BBE7-E13A95E5E751}" type="slidenum">
              <a:rPr lang="pt-BR" smtClean="0">
                <a:latin typeface="Arial" charset="0"/>
              </a:rPr>
              <a:pPr/>
              <a:t>8</a:t>
            </a:fld>
            <a:endParaRPr lang="pt-BR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707407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Text Box 3"/>
          <p:cNvSpPr txBox="1">
            <a:spLocks noChangeArrowheads="1"/>
          </p:cNvSpPr>
          <p:nvPr/>
        </p:nvSpPr>
        <p:spPr bwMode="auto">
          <a:xfrm>
            <a:off x="6707188" y="6453188"/>
            <a:ext cx="2133600" cy="268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1pPr>
            <a:lvl2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B4619A4C-8313-47A2-91A2-630AA00B1779}" type="slidenum">
              <a:rPr lang="pt-BR" sz="1400">
                <a:solidFill>
                  <a:srgbClr val="898989"/>
                </a:solidFill>
                <a:latin typeface="Arial" charset="0"/>
              </a:rPr>
              <a:pPr algn="r" eaLnBrk="1" hangingPunct="1">
                <a:buClrTx/>
                <a:buFontTx/>
                <a:buNone/>
              </a:pPr>
              <a:t>9</a:t>
            </a:fld>
            <a:endParaRPr lang="pt-BR" sz="1400">
              <a:solidFill>
                <a:srgbClr val="898989"/>
              </a:solidFill>
              <a:latin typeface="Arial" charset="0"/>
            </a:endParaRPr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457200" y="623886"/>
            <a:ext cx="8362950" cy="792163"/>
          </a:xfrm>
        </p:spPr>
        <p:txBody>
          <a:bodyPr/>
          <a:lstStyle/>
          <a:p>
            <a:r>
              <a:rPr lang="en-US" dirty="0" err="1"/>
              <a:t>Exercício</a:t>
            </a:r>
            <a:r>
              <a:rPr lang="en-US" dirty="0"/>
              <a:t> 1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742680" y="1752600"/>
            <a:ext cx="7931420" cy="4503736"/>
          </a:xfrm>
        </p:spPr>
        <p:txBody>
          <a:bodyPr>
            <a:norm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dirty="0"/>
              <a:t>Nesta primeira parte, vocês vão (continuando):</a:t>
            </a:r>
          </a:p>
          <a:p>
            <a:pPr marL="857250" lvl="1" indent="-457200" algn="just">
              <a:buFont typeface="Arial" panose="020B0604020202020204" pitchFamily="34" charset="0"/>
              <a:buChar char="•"/>
            </a:pPr>
            <a:r>
              <a:rPr lang="pt-BR" sz="2400" dirty="0"/>
              <a:t>Converter a coluna RURAL_URBAN para numérica com o comando </a:t>
            </a:r>
            <a:r>
              <a:rPr lang="pt-BR" sz="2400" dirty="0" err="1"/>
              <a:t>pd.get_dummies</a:t>
            </a:r>
            <a:endParaRPr lang="pt-BR" sz="2400" dirty="0"/>
          </a:p>
          <a:p>
            <a:pPr marL="857250" lvl="1" indent="-457200" algn="just">
              <a:buFont typeface="Arial" panose="020B0604020202020204" pitchFamily="34" charset="0"/>
              <a:buChar char="•"/>
            </a:pPr>
            <a:r>
              <a:rPr lang="pt-BR" sz="2400" dirty="0"/>
              <a:t>Importar a biblioteca </a:t>
            </a:r>
            <a:r>
              <a:rPr lang="pt-BR" sz="2400" dirty="0" err="1"/>
              <a:t>LabelEncoder</a:t>
            </a:r>
            <a:endParaRPr lang="pt-BR" sz="2400" dirty="0"/>
          </a:p>
          <a:p>
            <a:pPr marL="1257300" lvl="2" indent="-457200" algn="just">
              <a:buFont typeface="Arial" panose="020B0604020202020204" pitchFamily="34" charset="0"/>
              <a:buChar char="•"/>
            </a:pPr>
            <a:r>
              <a:rPr lang="pt-BR" sz="2000" dirty="0" err="1"/>
              <a:t>from</a:t>
            </a:r>
            <a:r>
              <a:rPr lang="pt-BR" sz="2000" dirty="0"/>
              <a:t> </a:t>
            </a:r>
            <a:r>
              <a:rPr lang="pt-BR" sz="2000" dirty="0" err="1"/>
              <a:t>sklearn.preprocessing</a:t>
            </a:r>
            <a:r>
              <a:rPr lang="pt-BR" sz="2000" dirty="0"/>
              <a:t> </a:t>
            </a:r>
            <a:r>
              <a:rPr lang="pt-BR" sz="2000" dirty="0" err="1"/>
              <a:t>import</a:t>
            </a:r>
            <a:r>
              <a:rPr lang="pt-BR" sz="2000" dirty="0"/>
              <a:t> </a:t>
            </a:r>
            <a:r>
              <a:rPr lang="pt-BR" sz="2000" dirty="0" err="1"/>
              <a:t>LabelEncoder</a:t>
            </a:r>
            <a:endParaRPr lang="pt-BR" sz="2000" dirty="0"/>
          </a:p>
          <a:p>
            <a:pPr marL="857250" lvl="1" indent="-457200" algn="just">
              <a:buFont typeface="Arial" panose="020B0604020202020204" pitchFamily="34" charset="0"/>
              <a:buChar char="•"/>
            </a:pPr>
            <a:r>
              <a:rPr lang="pt-BR" sz="2400" dirty="0"/>
              <a:t>Criar uma coluna STATE_NUM com a conversão para numérico da coluna STATE, usando </a:t>
            </a:r>
            <a:r>
              <a:rPr lang="pt-BR" sz="2400" dirty="0" err="1"/>
              <a:t>LabelEncoder</a:t>
            </a:r>
            <a:endParaRPr lang="pt-BR" sz="2400" dirty="0"/>
          </a:p>
        </p:txBody>
      </p:sp>
      <p:sp>
        <p:nvSpPr>
          <p:cNvPr id="5125" name="Espaço Reservado para Número de Slide 4"/>
          <p:cNvSpPr>
            <a:spLocks noGrp="1"/>
          </p:cNvSpPr>
          <p:nvPr>
            <p:ph type="sldNum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fld id="{A1B141F9-526B-43D9-BBE7-E13A95E5E751}" type="slidenum">
              <a:rPr lang="pt-BR" smtClean="0">
                <a:latin typeface="Arial" charset="0"/>
              </a:rPr>
              <a:pPr/>
              <a:t>9</a:t>
            </a:fld>
            <a:endParaRPr lang="pt-BR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537913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2_Tema do Office">
  <a:themeElements>
    <a:clrScheme name="Tema do Offic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Tema do Office">
      <a:majorFont>
        <a:latin typeface="Calibri"/>
        <a:ea typeface="Microsoft YaHei"/>
        <a:cs typeface=""/>
      </a:majorFont>
      <a:minorFont>
        <a:latin typeface="Calibri"/>
        <a:ea typeface="Microsoft YaHei"/>
        <a:cs typeface="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Calibri" pitchFamily="32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Calibri" pitchFamily="32" charset="0"/>
            <a:cs typeface="Arial" charset="0"/>
          </a:defRPr>
        </a:defPPr>
      </a:lstStyle>
    </a:lnDef>
  </a:objectDefaults>
  <a:extraClrSchemeLst>
    <a:extraClrScheme>
      <a:clrScheme name="Tema do Offic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o Offic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ma do Offic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o Offic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o Offic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o Offic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o Offic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ema do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31973</TotalTime>
  <Words>1362</Words>
  <Application>Microsoft Macintosh PowerPoint</Application>
  <PresentationFormat>On-screen Show (4:3)</PresentationFormat>
  <Paragraphs>236</Paragraphs>
  <Slides>23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Arial</vt:lpstr>
      <vt:lpstr>Calibri</vt:lpstr>
      <vt:lpstr>Courier</vt:lpstr>
      <vt:lpstr>Times New Roman</vt:lpstr>
      <vt:lpstr>Wingdings</vt:lpstr>
      <vt:lpstr>2_Tema do Office</vt:lpstr>
      <vt:lpstr>PowerPoint Presentation</vt:lpstr>
      <vt:lpstr>Agenda – Aula 4</vt:lpstr>
      <vt:lpstr>Trabalhar com variáveis categóricas</vt:lpstr>
      <vt:lpstr>Trabalhar com variáveis categóricas</vt:lpstr>
      <vt:lpstr>Trabalhar com variáveis categóricas</vt:lpstr>
      <vt:lpstr>Trabalhar com variáveis categóricas</vt:lpstr>
      <vt:lpstr>Trabalhar com variáveis categóricas</vt:lpstr>
      <vt:lpstr>Exercício 1</vt:lpstr>
      <vt:lpstr>Exercício 1</vt:lpstr>
      <vt:lpstr>Selecionar subconjuntos </vt:lpstr>
      <vt:lpstr>Selecionar subconjuntos </vt:lpstr>
      <vt:lpstr>Selecionar subconjuntos </vt:lpstr>
      <vt:lpstr>Selecionar subconjuntos </vt:lpstr>
      <vt:lpstr>Selecionar subconjuntos </vt:lpstr>
      <vt:lpstr>Agrupar e sumarizar</vt:lpstr>
      <vt:lpstr>Agrupar e sumarizar</vt:lpstr>
      <vt:lpstr>Dados Duplicados</vt:lpstr>
      <vt:lpstr>Manipulação de Datas</vt:lpstr>
      <vt:lpstr>Manipulação de Datas</vt:lpstr>
      <vt:lpstr>Manipulação de Datas</vt:lpstr>
      <vt:lpstr>Manipulação de Datas</vt:lpstr>
      <vt:lpstr>Exercício 2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SustNMS</dc:title>
  <dc:creator>Carlos H. Costa;Marcelo Amaral</dc:creator>
  <cp:lastModifiedBy>Fulvio Mascara</cp:lastModifiedBy>
  <cp:revision>2407</cp:revision>
  <cp:lastPrinted>1601-01-01T00:00:00Z</cp:lastPrinted>
  <dcterms:created xsi:type="dcterms:W3CDTF">2011-03-10T17:40:53Z</dcterms:created>
  <dcterms:modified xsi:type="dcterms:W3CDTF">2019-11-23T14:57:46Z</dcterms:modified>
</cp:coreProperties>
</file>